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Maven Pro Bold" charset="1" panose="00000800000000000000"/>
      <p:regular r:id="rId20"/>
    </p:embeddedFont>
    <p:embeddedFont>
      <p:font typeface="Maven Pro" charset="1" panose="000005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notesMasters/notesMaster1.xml" Type="http://schemas.openxmlformats.org/officeDocument/2006/relationships/notesMaster"/><Relationship Id="rId23" Target="theme/theme2.xml" Type="http://schemas.openxmlformats.org/officeDocument/2006/relationships/theme"/><Relationship Id="rId24" Target="notesSlides/notesSlide1.xml" Type="http://schemas.openxmlformats.org/officeDocument/2006/relationships/notesSlide"/><Relationship Id="rId25" Target="notesSlides/notesSlide2.xml" Type="http://schemas.openxmlformats.org/officeDocument/2006/relationships/notesSlide"/><Relationship Id="rId26" Target="notesSlides/notesSlide3.xml" Type="http://schemas.openxmlformats.org/officeDocument/2006/relationships/notesSlide"/><Relationship Id="rId27" Target="notesSlides/notesSlide4.xml" Type="http://schemas.openxmlformats.org/officeDocument/2006/relationships/notesSlide"/><Relationship Id="rId28" Target="notesSlides/notesSlide5.xml" Type="http://schemas.openxmlformats.org/officeDocument/2006/relationships/notesSlide"/><Relationship Id="rId29" Target="notesSlides/notesSlide6.xml" Type="http://schemas.openxmlformats.org/officeDocument/2006/relationships/notesSlide"/><Relationship Id="rId3" Target="viewProps.xml" Type="http://schemas.openxmlformats.org/officeDocument/2006/relationships/viewProps"/><Relationship Id="rId30" Target="notesSlides/notesSlide7.xml" Type="http://schemas.openxmlformats.org/officeDocument/2006/relationships/notesSlide"/><Relationship Id="rId31" Target="notesSlides/notesSlide8.xml" Type="http://schemas.openxmlformats.org/officeDocument/2006/relationships/notesSlide"/><Relationship Id="rId32" Target="notesSlides/notesSlide9.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growing importance of sustainable urban mobility solutions is evident in the strong interest and need expressed by municipalities across Canada for guidance and expertise on topics like shared micromobility. </a:t>
            </a:r>
          </a:p>
          <a:p>
            <a:r>
              <a:rPr lang="en-US"/>
              <a:t/>
            </a:r>
          </a:p>
          <a:p>
            <a:r>
              <a:rPr lang="en-US"/>
              <a:t>The project studying shared micromobility in Canadian communities was the quickest funded project to date in the history of the Transportation Association of Canada, signaling a significant demand for solutions in this area.</a:t>
            </a:r>
          </a:p>
          <a:p>
            <a:r>
              <a:rPr lang="en-US"/>
              <a:t/>
            </a:r>
          </a:p>
          <a:p>
            <a:r>
              <a:rPr lang="en-US"/>
              <a:t>Municipalities are increasingly looking for ways to reduce reliance on cars, promote more sustainable modes of transportation, and achieve lower carbon emissions as part of their broader policy mandates and transportation master plans.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Dockless bikes: These are bicycles that do not require parking at a specific docking station. Users can typically locate and unlock them using a mobile app and can park them within designated areas at the end of their ride. Kelowna initially had a program with dockless pedal bikes in 2018.</a:t>
            </a:r>
          </a:p>
          <a:p>
            <a:r>
              <a:rPr lang="en-US"/>
              <a:t/>
            </a:r>
          </a:p>
          <a:p>
            <a:r>
              <a:rPr lang="en-US"/>
              <a:t>Docked bikes: These are bicycles that must be picked up from and returned to designated docking stations. Examples of cities with docked bike share programs mentioned include Montreal (Bixie), Toronto (Bike Share Toronto), Quebec City (Aello), and Vancouver (Mobi). These systems often have physical infrastructure for parking and sometimes recharging.</a:t>
            </a:r>
          </a:p>
          <a:p>
            <a:r>
              <a:rPr lang="en-US"/>
              <a:t/>
            </a:r>
          </a:p>
          <a:p>
            <a:r>
              <a:rPr lang="en-US"/>
              <a:t>E-scooters: These are stand-up electric scooters that users can rent for short trips. They can be dockless or, as in the case of Vancouver's new program, potentially utilize docking infrastructure. The use of e-scooters is subject to municipal bylaws and pilot programs in some provinces, like the 5-year pilot in Ontario.</a:t>
            </a:r>
          </a:p>
          <a:p>
            <a:r>
              <a:rPr lang="en-US"/>
              <a:t/>
            </a:r>
          </a:p>
          <a:p>
            <a:r>
              <a:rPr lang="en-US"/>
              <a:t>Alta Planning + Design Canada, the group tasked by the Transportation Association of Canada (TAC) to analyse the Canadian shared micromobility landscape, noted an increase of programs from about 30 in 2023 to 42 in September 2024, with this number only continuing to grow. The findings of this study are now available under the name “Shared Micromobility Services in Canadian Communities”.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study was conducted using a mixed method approach which included surveys for each study area and expert interviews with the TAC, Alta Planning + Design, the Kelowna Micromobility manager as well as the Operating manager at Lime Kelowna. A literature review of the last five years and case analyses of cities like Vancouver &amp; Kelowna were also conducted to create a holistic picture of the issue of micromobility.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Survey Results from 121 respondents in Kamloops 49%(16-24), 33%(25-34), 10%(35-44), 8%(45-64). </a:t>
            </a:r>
          </a:p>
          <a:p>
            <a:r>
              <a:rPr lang="en-US"/>
              <a:t/>
            </a:r>
          </a:p>
          <a:p>
            <a:r>
              <a:rPr lang="en-US"/>
              <a:t>When asked which modes of transport people used most often 44% were daily drivers and 31% used the transit daily. When asked about their ideal mode of transport, 50% of respondents indicated they would like to take up more active transportation with conventional bicycles and e-bikes being the most popular choices to achieve this. When it came to desired private car usage, 45% of respondents indicated they would like to decrease their usage. Another modality which people desired to increase their usage of was public transit, 40% of respondents.</a:t>
            </a:r>
          </a:p>
          <a:p>
            <a:r>
              <a:rPr lang="en-US"/>
              <a:t/>
            </a:r>
          </a:p>
          <a:p>
            <a:r>
              <a:rPr lang="en-US"/>
              <a:t>We asked for the motivators of using e-mobility devices and the top 3 responses were Ease of travel &amp; convenience (61%), Environmental benefits (58%), and Reduced transportation costs (57%). Another factor to note is using these devices for physical activity (49%) which is known to boost mental wellness as well as physical health.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Within Kamloops, the issues identified were weather concerns (60%), fear of theft (56%), a lack of infrastructure to accommodate e-mobility (53%). Other concerns raised hindering use/acceptance included cost and cargo space, as well as a lack of familiarity with these devices.</a:t>
            </a:r>
          </a:p>
          <a:p>
            <a:r>
              <a:rPr lang="en-US"/>
              <a:t/>
            </a:r>
          </a:p>
          <a:p>
            <a:r>
              <a:rPr lang="en-US"/>
              <a:t>It must also be noted that there are also challenges for the municipality adopting micromobility not only for the people who will ride them. It is important to have any micromobility program properly regulated, to ensure effective parking management and no disorderly riding. </a:t>
            </a:r>
          </a:p>
          <a:p>
            <a:r>
              <a:rPr lang="en-US"/>
              <a:t/>
            </a:r>
          </a:p>
          <a:p>
            <a:r>
              <a:rPr lang="en-US"/>
              <a:t>Insights shared from the City of Kelowna’s Micromobility Manager highlighted the necessity to listen and address the public’s complaints/challenges. With new programs it can be expected to face mixed reactions. In Kelowna, many people had issues with the “dumping” of e-mobility devices wherever the trip ended, and in response to this, various changes were made including unit caps, parking zones and sidewalk detection. Being responsive in a timely manner to the concerns raised resulted in the city seeing significantly less complaints on the micromobility program.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innovative approach to integration implemented in Calgary. The city conducted a pilot project at three LRT stations with limited local bus connections. The city provided a subsidy to private micromobility operators to ensure vehicle availability and to offer free trips within a 15-minute range of these stations. Follow-up surveys with users showed a 100% satisfaction rate, and respondents reported that this initiative led them to use transit more often.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the Finch West LRT and Eglinton Crosstown stations were being designed 10 years prior, space was not protected for bike share infrastructure. This was because, at the time, planners did not anticipate the presence of bike share in those areas. Consequently, Bike Share Toronto has had to retroactively find locations as close as possible to these stations. This is an illustration of a lack of initial integration planning between micromobility and public transit infrastructure in a major Canadian city.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data generated by micromobility services can be a valuable resource for urban planners and policymakers. According to Alta, this data can feed decision-making processes and help inform cities, ultimately leading to more data-ready and smarter decisions. By analyzing trip patterns, usage frequency in different areas, and other metrics, cities can gain insights into transportation demands, the impact of micromobility on congestion, and the effectiveness of current infrastructure. This information can then be used to guide future planning efforts, such as the placement of bike lanes or the integration of micromobility with public transit.</a:t>
            </a:r>
          </a:p>
          <a:p>
            <a:r>
              <a:rPr lang="en-US"/>
              <a:t/>
            </a:r>
          </a:p>
          <a:p>
            <a:r>
              <a:rPr lang="en-US"/>
              <a:t>The application of IoT in micromobility is an interesting area with significant potential. The infrastructure associated with micromobility, particularly docked stations, could be leveraged to incorporate other smart city technologies. New York City repurposing phone booths to offer free Wi-Fi, highlights how existing urban infrastructure can be adapted to provide additional public benefits. Similarly, micromobility stations could potentially host sensors for environmental monitoring, act as charging hubs for other electric vehicles, or provide real-time information to citizens, contributing to the development of smarter urban environments.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1.png" Type="http://schemas.openxmlformats.org/officeDocument/2006/relationships/image"/><Relationship Id="rId8" Target="../media/image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1.png" Type="http://schemas.openxmlformats.org/officeDocument/2006/relationships/image"/><Relationship Id="rId8"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jpeg" Type="http://schemas.openxmlformats.org/officeDocument/2006/relationships/image"/><Relationship Id="rId2" Target="../notesSlides/notesSlide2.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1.png" Type="http://schemas.openxmlformats.org/officeDocument/2006/relationships/image"/><Relationship Id="rId8"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9.pn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3.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14.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3E6E0"/>
        </a:solidFill>
      </p:bgPr>
    </p:bg>
    <p:spTree>
      <p:nvGrpSpPr>
        <p:cNvPr id="1" name=""/>
        <p:cNvGrpSpPr/>
        <p:nvPr/>
      </p:nvGrpSpPr>
      <p:grpSpPr>
        <a:xfrm>
          <a:off x="0" y="0"/>
          <a:ext cx="0" cy="0"/>
          <a:chOff x="0" y="0"/>
          <a:chExt cx="0" cy="0"/>
        </a:xfrm>
      </p:grpSpPr>
      <p:sp>
        <p:nvSpPr>
          <p:cNvPr name="TextBox 2" id="2"/>
          <p:cNvSpPr txBox="true"/>
          <p:nvPr/>
        </p:nvSpPr>
        <p:spPr>
          <a:xfrm rot="0">
            <a:off x="516220" y="3631252"/>
            <a:ext cx="17141327" cy="2768030"/>
          </a:xfrm>
          <a:prstGeom prst="rect">
            <a:avLst/>
          </a:prstGeom>
        </p:spPr>
        <p:txBody>
          <a:bodyPr anchor="t" rtlCol="false" tIns="0" lIns="0" bIns="0" rIns="0">
            <a:spAutoFit/>
          </a:bodyPr>
          <a:lstStyle/>
          <a:p>
            <a:pPr algn="ctr">
              <a:lnSpc>
                <a:spcPts val="6991"/>
              </a:lnSpc>
            </a:pPr>
            <a:r>
              <a:rPr lang="en-US" b="true" sz="8738">
                <a:solidFill>
                  <a:srgbClr val="252930"/>
                </a:solidFill>
                <a:latin typeface="Maven Pro Bold"/>
                <a:ea typeface="Maven Pro Bold"/>
                <a:cs typeface="Maven Pro Bold"/>
                <a:sym typeface="Maven Pro Bold"/>
              </a:rPr>
              <a:t>SHAPING TOMORROW’S CITIES: THE SUSTAINABLE POTENTIAL OF MICROMOBILITY</a:t>
            </a:r>
          </a:p>
        </p:txBody>
      </p:sp>
      <p:sp>
        <p:nvSpPr>
          <p:cNvPr name="Freeform 3" id="3"/>
          <p:cNvSpPr/>
          <p:nvPr/>
        </p:nvSpPr>
        <p:spPr>
          <a:xfrm flipH="true" flipV="false" rot="0">
            <a:off x="-211950" y="-104775"/>
            <a:ext cx="4114800" cy="4114800"/>
          </a:xfrm>
          <a:custGeom>
            <a:avLst/>
            <a:gdLst/>
            <a:ahLst/>
            <a:cxnLst/>
            <a:rect r="r" b="b" t="t" l="l"/>
            <a:pathLst>
              <a:path h="4114800" w="4114800">
                <a:moveTo>
                  <a:pt x="4114800" y="0"/>
                </a:moveTo>
                <a:lnTo>
                  <a:pt x="0" y="0"/>
                </a:lnTo>
                <a:lnTo>
                  <a:pt x="0" y="4114800"/>
                </a:lnTo>
                <a:lnTo>
                  <a:pt x="4114800" y="4114800"/>
                </a:lnTo>
                <a:lnTo>
                  <a:pt x="41148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0">
            <a:off x="14297025" y="6296025"/>
            <a:ext cx="4114800" cy="4114800"/>
          </a:xfrm>
          <a:custGeom>
            <a:avLst/>
            <a:gdLst/>
            <a:ahLst/>
            <a:cxnLst/>
            <a:rect r="r" b="b" t="t" l="l"/>
            <a:pathLst>
              <a:path h="4114800" w="4114800">
                <a:moveTo>
                  <a:pt x="0" y="4114800"/>
                </a:moveTo>
                <a:lnTo>
                  <a:pt x="4114800" y="4114800"/>
                </a:lnTo>
                <a:lnTo>
                  <a:pt x="4114800"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0" y="8039083"/>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7657548" y="293921"/>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028700" y="9077308"/>
            <a:ext cx="2716317" cy="1358159"/>
          </a:xfrm>
          <a:custGeom>
            <a:avLst/>
            <a:gdLst/>
            <a:ahLst/>
            <a:cxnLst/>
            <a:rect r="r" b="b" t="t" l="l"/>
            <a:pathLst>
              <a:path h="1358159" w="2716317">
                <a:moveTo>
                  <a:pt x="0" y="0"/>
                </a:moveTo>
                <a:lnTo>
                  <a:pt x="2716317" y="0"/>
                </a:lnTo>
                <a:lnTo>
                  <a:pt x="2716317" y="1358159"/>
                </a:lnTo>
                <a:lnTo>
                  <a:pt x="0" y="13581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3711618" y="7535984"/>
            <a:ext cx="10864763" cy="503099"/>
          </a:xfrm>
          <a:prstGeom prst="rect">
            <a:avLst/>
          </a:prstGeom>
        </p:spPr>
        <p:txBody>
          <a:bodyPr anchor="t" rtlCol="false" tIns="0" lIns="0" bIns="0" rIns="0">
            <a:spAutoFit/>
          </a:bodyPr>
          <a:lstStyle/>
          <a:p>
            <a:pPr algn="ctr">
              <a:lnSpc>
                <a:spcPts val="3736"/>
              </a:lnSpc>
            </a:pPr>
            <a:r>
              <a:rPr lang="en-US" sz="3736">
                <a:solidFill>
                  <a:srgbClr val="252930"/>
                </a:solidFill>
                <a:latin typeface="Maven Pro"/>
                <a:ea typeface="Maven Pro"/>
                <a:cs typeface="Maven Pro"/>
                <a:sym typeface="Maven Pro"/>
              </a:rPr>
              <a:t>Rufaro Mundangepfupfu</a:t>
            </a:r>
          </a:p>
        </p:txBody>
      </p:sp>
      <p:sp>
        <p:nvSpPr>
          <p:cNvPr name="Freeform 9" id="9"/>
          <p:cNvSpPr/>
          <p:nvPr/>
        </p:nvSpPr>
        <p:spPr>
          <a:xfrm flipH="false" flipV="true" rot="0">
            <a:off x="14542983" y="-104775"/>
            <a:ext cx="2716317" cy="1358159"/>
          </a:xfrm>
          <a:custGeom>
            <a:avLst/>
            <a:gdLst/>
            <a:ahLst/>
            <a:cxnLst/>
            <a:rect r="r" b="b" t="t" l="l"/>
            <a:pathLst>
              <a:path h="1358159" w="2716317">
                <a:moveTo>
                  <a:pt x="0" y="1358159"/>
                </a:moveTo>
                <a:lnTo>
                  <a:pt x="2716317" y="1358159"/>
                </a:lnTo>
                <a:lnTo>
                  <a:pt x="2716317" y="0"/>
                </a:lnTo>
                <a:lnTo>
                  <a:pt x="0" y="0"/>
                </a:lnTo>
                <a:lnTo>
                  <a:pt x="0" y="135815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3745017" y="8410575"/>
            <a:ext cx="10864763" cy="503099"/>
          </a:xfrm>
          <a:prstGeom prst="rect">
            <a:avLst/>
          </a:prstGeom>
        </p:spPr>
        <p:txBody>
          <a:bodyPr anchor="t" rtlCol="false" tIns="0" lIns="0" bIns="0" rIns="0">
            <a:spAutoFit/>
          </a:bodyPr>
          <a:lstStyle/>
          <a:p>
            <a:pPr algn="ctr">
              <a:lnSpc>
                <a:spcPts val="3736"/>
              </a:lnSpc>
            </a:pPr>
            <a:r>
              <a:rPr lang="en-US" sz="3736">
                <a:solidFill>
                  <a:srgbClr val="252930"/>
                </a:solidFill>
                <a:latin typeface="Maven Pro"/>
                <a:ea typeface="Maven Pro"/>
                <a:cs typeface="Maven Pro"/>
                <a:sym typeface="Maven Pro"/>
              </a:rPr>
              <a:t>Thompson Rivers University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3E6E0"/>
        </a:solidFill>
      </p:bgPr>
    </p:bg>
    <p:spTree>
      <p:nvGrpSpPr>
        <p:cNvPr id="1" name=""/>
        <p:cNvGrpSpPr/>
        <p:nvPr/>
      </p:nvGrpSpPr>
      <p:grpSpPr>
        <a:xfrm>
          <a:off x="0" y="0"/>
          <a:ext cx="0" cy="0"/>
          <a:chOff x="0" y="0"/>
          <a:chExt cx="0" cy="0"/>
        </a:xfrm>
      </p:grpSpPr>
      <p:sp>
        <p:nvSpPr>
          <p:cNvPr name="TextBox 2" id="2"/>
          <p:cNvSpPr txBox="true"/>
          <p:nvPr/>
        </p:nvSpPr>
        <p:spPr>
          <a:xfrm rot="0">
            <a:off x="2782983" y="1257300"/>
            <a:ext cx="13775404" cy="1430964"/>
          </a:xfrm>
          <a:prstGeom prst="rect">
            <a:avLst/>
          </a:prstGeom>
        </p:spPr>
        <p:txBody>
          <a:bodyPr anchor="t" rtlCol="false" tIns="0" lIns="0" bIns="0" rIns="0">
            <a:spAutoFit/>
          </a:bodyPr>
          <a:lstStyle/>
          <a:p>
            <a:pPr algn="ctr">
              <a:lnSpc>
                <a:spcPts val="4892"/>
              </a:lnSpc>
            </a:pPr>
            <a:r>
              <a:rPr lang="en-US" b="true" sz="6115">
                <a:solidFill>
                  <a:srgbClr val="252930"/>
                </a:solidFill>
                <a:latin typeface="Maven Pro Bold"/>
                <a:ea typeface="Maven Pro Bold"/>
                <a:cs typeface="Maven Pro Bold"/>
                <a:sym typeface="Maven Pro Bold"/>
              </a:rPr>
              <a:t> MICROMOBILITY &amp; PUBLIC TRANSIT</a:t>
            </a:r>
          </a:p>
          <a:p>
            <a:pPr algn="ctr">
              <a:lnSpc>
                <a:spcPts val="5573"/>
              </a:lnSpc>
            </a:pPr>
          </a:p>
        </p:txBody>
      </p:sp>
      <p:sp>
        <p:nvSpPr>
          <p:cNvPr name="Freeform 3" id="3"/>
          <p:cNvSpPr/>
          <p:nvPr/>
        </p:nvSpPr>
        <p:spPr>
          <a:xfrm flipH="true" flipV="false" rot="0">
            <a:off x="-211950" y="-104775"/>
            <a:ext cx="4114800" cy="4114800"/>
          </a:xfrm>
          <a:custGeom>
            <a:avLst/>
            <a:gdLst/>
            <a:ahLst/>
            <a:cxnLst/>
            <a:rect r="r" b="b" t="t" l="l"/>
            <a:pathLst>
              <a:path h="4114800" w="4114800">
                <a:moveTo>
                  <a:pt x="4114800" y="0"/>
                </a:moveTo>
                <a:lnTo>
                  <a:pt x="0" y="0"/>
                </a:lnTo>
                <a:lnTo>
                  <a:pt x="0" y="4114800"/>
                </a:lnTo>
                <a:lnTo>
                  <a:pt x="4114800" y="4114800"/>
                </a:lnTo>
                <a:lnTo>
                  <a:pt x="41148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7773650" y="8229600"/>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542983" y="9077308"/>
            <a:ext cx="2716317" cy="1358159"/>
          </a:xfrm>
          <a:custGeom>
            <a:avLst/>
            <a:gdLst/>
            <a:ahLst/>
            <a:cxnLst/>
            <a:rect r="r" b="b" t="t" l="l"/>
            <a:pathLst>
              <a:path h="1358159" w="2716317">
                <a:moveTo>
                  <a:pt x="0" y="0"/>
                </a:moveTo>
                <a:lnTo>
                  <a:pt x="2716317" y="0"/>
                </a:lnTo>
                <a:lnTo>
                  <a:pt x="2716317" y="1358159"/>
                </a:lnTo>
                <a:lnTo>
                  <a:pt x="0" y="13581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9670685" y="3751452"/>
            <a:ext cx="7072602" cy="4921019"/>
          </a:xfrm>
          <a:custGeom>
            <a:avLst/>
            <a:gdLst/>
            <a:ahLst/>
            <a:cxnLst/>
            <a:rect r="r" b="b" t="t" l="l"/>
            <a:pathLst>
              <a:path h="4921019" w="7072602">
                <a:moveTo>
                  <a:pt x="0" y="0"/>
                </a:moveTo>
                <a:lnTo>
                  <a:pt x="7072602" y="0"/>
                </a:lnTo>
                <a:lnTo>
                  <a:pt x="7072602" y="4921018"/>
                </a:lnTo>
                <a:lnTo>
                  <a:pt x="0" y="4921018"/>
                </a:lnTo>
                <a:lnTo>
                  <a:pt x="0" y="0"/>
                </a:lnTo>
                <a:close/>
              </a:path>
            </a:pathLst>
          </a:custGeom>
          <a:blipFill>
            <a:blip r:embed="rId9"/>
            <a:stretch>
              <a:fillRect l="-21382" t="-20353" r="-4228" b="0"/>
            </a:stretch>
          </a:blipFill>
        </p:spPr>
      </p:sp>
      <p:sp>
        <p:nvSpPr>
          <p:cNvPr name="TextBox 7" id="7"/>
          <p:cNvSpPr txBox="true"/>
          <p:nvPr/>
        </p:nvSpPr>
        <p:spPr>
          <a:xfrm rot="0">
            <a:off x="691026" y="3933825"/>
            <a:ext cx="7576307" cy="5614670"/>
          </a:xfrm>
          <a:prstGeom prst="rect">
            <a:avLst/>
          </a:prstGeom>
        </p:spPr>
        <p:txBody>
          <a:bodyPr anchor="t" rtlCol="false" tIns="0" lIns="0" bIns="0" rIns="0">
            <a:spAutoFit/>
          </a:bodyPr>
          <a:lstStyle/>
          <a:p>
            <a:pPr algn="l">
              <a:lnSpc>
                <a:spcPts val="4480"/>
              </a:lnSpc>
            </a:pPr>
            <a:r>
              <a:rPr lang="en-US" sz="3200">
                <a:solidFill>
                  <a:srgbClr val="252930"/>
                </a:solidFill>
                <a:latin typeface="Maven Pro"/>
                <a:ea typeface="Maven Pro"/>
                <a:cs typeface="Maven Pro"/>
                <a:sym typeface="Maven Pro"/>
              </a:rPr>
              <a:t>“I worry about pedestrian safety, without designated spaces on roads for micro mobility ...they often take up pedestrian areas... More enforcement of road rules, I notice a lot of bikes tend to not follow road rules as strictly... I worry other micro mobility options will act like this as well.”</a:t>
            </a:r>
          </a:p>
          <a:p>
            <a:pPr algn="l">
              <a:lnSpc>
                <a:spcPts val="4480"/>
              </a:lnSpc>
            </a:pPr>
            <a:r>
              <a:rPr lang="en-US" sz="3200">
                <a:solidFill>
                  <a:srgbClr val="252930"/>
                </a:solidFill>
                <a:latin typeface="Maven Pro"/>
                <a:ea typeface="Maven Pro"/>
                <a:cs typeface="Maven Pro"/>
                <a:sym typeface="Maven Pro"/>
              </a:rPr>
              <a:t> </a:t>
            </a:r>
          </a:p>
          <a:p>
            <a:pPr algn="l">
              <a:lnSpc>
                <a:spcPts val="4480"/>
              </a:lnSpc>
            </a:pPr>
            <a:r>
              <a:rPr lang="en-US" sz="3200">
                <a:solidFill>
                  <a:srgbClr val="252930"/>
                </a:solidFill>
                <a:latin typeface="Maven Pro"/>
                <a:ea typeface="Maven Pro"/>
                <a:cs typeface="Maven Pro"/>
                <a:sym typeface="Maven Pro"/>
              </a:rPr>
              <a:t>~Survey Respondent.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3E6E0"/>
        </a:solidFill>
      </p:bgPr>
    </p:bg>
    <p:spTree>
      <p:nvGrpSpPr>
        <p:cNvPr id="1" name=""/>
        <p:cNvGrpSpPr/>
        <p:nvPr/>
      </p:nvGrpSpPr>
      <p:grpSpPr>
        <a:xfrm>
          <a:off x="0" y="0"/>
          <a:ext cx="0" cy="0"/>
          <a:chOff x="0" y="0"/>
          <a:chExt cx="0" cy="0"/>
        </a:xfrm>
      </p:grpSpPr>
      <p:sp>
        <p:nvSpPr>
          <p:cNvPr name="TextBox 2" id="2"/>
          <p:cNvSpPr txBox="true"/>
          <p:nvPr/>
        </p:nvSpPr>
        <p:spPr>
          <a:xfrm rot="0">
            <a:off x="3902850" y="861551"/>
            <a:ext cx="8598071" cy="1730376"/>
          </a:xfrm>
          <a:prstGeom prst="rect">
            <a:avLst/>
          </a:prstGeom>
        </p:spPr>
        <p:txBody>
          <a:bodyPr anchor="t" rtlCol="false" tIns="0" lIns="0" bIns="0" rIns="0">
            <a:spAutoFit/>
          </a:bodyPr>
          <a:lstStyle/>
          <a:p>
            <a:pPr algn="ctr">
              <a:lnSpc>
                <a:spcPts val="6400"/>
              </a:lnSpc>
            </a:pPr>
            <a:r>
              <a:rPr lang="en-US" b="true" sz="8000">
                <a:solidFill>
                  <a:srgbClr val="252D37"/>
                </a:solidFill>
                <a:latin typeface="Maven Pro Bold"/>
                <a:ea typeface="Maven Pro Bold"/>
                <a:cs typeface="Maven Pro Bold"/>
                <a:sym typeface="Maven Pro Bold"/>
              </a:rPr>
              <a:t>MICROMOBILITY &amp; SMART CITIES</a:t>
            </a:r>
          </a:p>
        </p:txBody>
      </p:sp>
      <p:sp>
        <p:nvSpPr>
          <p:cNvPr name="TextBox 3" id="3"/>
          <p:cNvSpPr txBox="true"/>
          <p:nvPr/>
        </p:nvSpPr>
        <p:spPr>
          <a:xfrm rot="0">
            <a:off x="1845450" y="3131503"/>
            <a:ext cx="12052111" cy="1680845"/>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252D37"/>
                </a:solidFill>
                <a:latin typeface="Maven Pro"/>
                <a:ea typeface="Maven Pro"/>
                <a:cs typeface="Maven Pro"/>
                <a:sym typeface="Maven Pro"/>
              </a:rPr>
              <a:t>The idea of smart cities revolves around digitally empowered, interconnected systems that work together to improve the daily lives of the community.</a:t>
            </a:r>
          </a:p>
        </p:txBody>
      </p:sp>
      <p:sp>
        <p:nvSpPr>
          <p:cNvPr name="TextBox 4" id="4"/>
          <p:cNvSpPr txBox="true"/>
          <p:nvPr/>
        </p:nvSpPr>
        <p:spPr>
          <a:xfrm rot="0">
            <a:off x="1845450" y="5201191"/>
            <a:ext cx="12052111" cy="1680845"/>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252D37"/>
                </a:solidFill>
                <a:latin typeface="Maven Pro"/>
                <a:ea typeface="Maven Pro"/>
                <a:cs typeface="Maven Pro"/>
                <a:sym typeface="Maven Pro"/>
              </a:rPr>
              <a:t>Data generated by micromobility services can feed decision-making processes and help inform cities, ultimately leading to more data-ready and smarter decisions. </a:t>
            </a:r>
          </a:p>
        </p:txBody>
      </p:sp>
      <p:sp>
        <p:nvSpPr>
          <p:cNvPr name="Freeform 5" id="5"/>
          <p:cNvSpPr/>
          <p:nvPr/>
        </p:nvSpPr>
        <p:spPr>
          <a:xfrm flipH="true" flipV="false" rot="0">
            <a:off x="-211950" y="-104775"/>
            <a:ext cx="4114800" cy="4114800"/>
          </a:xfrm>
          <a:custGeom>
            <a:avLst/>
            <a:gdLst/>
            <a:ahLst/>
            <a:cxnLst/>
            <a:rect r="r" b="b" t="t" l="l"/>
            <a:pathLst>
              <a:path h="4114800" w="4114800">
                <a:moveTo>
                  <a:pt x="4114800" y="0"/>
                </a:moveTo>
                <a:lnTo>
                  <a:pt x="0" y="0"/>
                </a:lnTo>
                <a:lnTo>
                  <a:pt x="0" y="4114800"/>
                </a:lnTo>
                <a:lnTo>
                  <a:pt x="4114800" y="4114800"/>
                </a:lnTo>
                <a:lnTo>
                  <a:pt x="41148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7773650" y="8229600"/>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4542983" y="9077308"/>
            <a:ext cx="2716317" cy="1358159"/>
          </a:xfrm>
          <a:custGeom>
            <a:avLst/>
            <a:gdLst/>
            <a:ahLst/>
            <a:cxnLst/>
            <a:rect r="r" b="b" t="t" l="l"/>
            <a:pathLst>
              <a:path h="1358159" w="2716317">
                <a:moveTo>
                  <a:pt x="0" y="0"/>
                </a:moveTo>
                <a:lnTo>
                  <a:pt x="2716317" y="0"/>
                </a:lnTo>
                <a:lnTo>
                  <a:pt x="2716317" y="1358159"/>
                </a:lnTo>
                <a:lnTo>
                  <a:pt x="0" y="13581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1845450" y="7101150"/>
            <a:ext cx="12052111" cy="2804795"/>
          </a:xfrm>
          <a:prstGeom prst="rect">
            <a:avLst/>
          </a:prstGeom>
        </p:spPr>
        <p:txBody>
          <a:bodyPr anchor="t" rtlCol="false" tIns="0" lIns="0" bIns="0" rIns="0">
            <a:spAutoFit/>
          </a:bodyPr>
          <a:lstStyle/>
          <a:p>
            <a:pPr algn="l" marL="690881" indent="-345440" lvl="1">
              <a:lnSpc>
                <a:spcPts val="4480"/>
              </a:lnSpc>
              <a:buFont typeface="Arial"/>
              <a:buChar char="•"/>
            </a:pPr>
            <a:r>
              <a:rPr lang="en-US" sz="3200">
                <a:solidFill>
                  <a:srgbClr val="252D37"/>
                </a:solidFill>
                <a:latin typeface="Maven Pro"/>
                <a:ea typeface="Maven Pro"/>
                <a:cs typeface="Maven Pro"/>
                <a:sym typeface="Maven Pro"/>
              </a:rPr>
              <a:t>By analyzing trip patterns, usage frequency in different areas, and other metrics, cities can gain insights into transportation demands, the impact of micromobility on congestion, and the effectiveness of current infrastructure. </a:t>
            </a:r>
          </a:p>
          <a:p>
            <a:pPr algn="l">
              <a:lnSpc>
                <a:spcPts val="4480"/>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3E6E0"/>
        </a:solidFill>
      </p:bgPr>
    </p:bg>
    <p:spTree>
      <p:nvGrpSpPr>
        <p:cNvPr id="1" name=""/>
        <p:cNvGrpSpPr/>
        <p:nvPr/>
      </p:nvGrpSpPr>
      <p:grpSpPr>
        <a:xfrm>
          <a:off x="0" y="0"/>
          <a:ext cx="0" cy="0"/>
          <a:chOff x="0" y="0"/>
          <a:chExt cx="0" cy="0"/>
        </a:xfrm>
      </p:grpSpPr>
      <p:sp>
        <p:nvSpPr>
          <p:cNvPr name="TextBox 2" id="2"/>
          <p:cNvSpPr txBox="true"/>
          <p:nvPr/>
        </p:nvSpPr>
        <p:spPr>
          <a:xfrm rot="0">
            <a:off x="258110" y="933952"/>
            <a:ext cx="16743080" cy="1432359"/>
          </a:xfrm>
          <a:prstGeom prst="rect">
            <a:avLst/>
          </a:prstGeom>
        </p:spPr>
        <p:txBody>
          <a:bodyPr anchor="t" rtlCol="false" tIns="0" lIns="0" bIns="0" rIns="0">
            <a:spAutoFit/>
          </a:bodyPr>
          <a:lstStyle/>
          <a:p>
            <a:pPr algn="ctr">
              <a:lnSpc>
                <a:spcPts val="5306"/>
              </a:lnSpc>
            </a:pPr>
            <a:r>
              <a:rPr lang="en-US" b="true" sz="6633">
                <a:solidFill>
                  <a:srgbClr val="252930"/>
                </a:solidFill>
                <a:latin typeface="Maven Pro Bold"/>
                <a:ea typeface="Maven Pro Bold"/>
                <a:cs typeface="Maven Pro Bold"/>
                <a:sym typeface="Maven Pro Bold"/>
              </a:rPr>
              <a:t>TOWARDS UNITED NATIONS SUSTAINABLE DEVELOPMENT GOALS</a:t>
            </a:r>
          </a:p>
        </p:txBody>
      </p:sp>
      <p:grpSp>
        <p:nvGrpSpPr>
          <p:cNvPr name="Group 3" id="3"/>
          <p:cNvGrpSpPr/>
          <p:nvPr/>
        </p:nvGrpSpPr>
        <p:grpSpPr>
          <a:xfrm rot="0">
            <a:off x="6603099" y="3445152"/>
            <a:ext cx="5081802" cy="4983703"/>
            <a:chOff x="0" y="0"/>
            <a:chExt cx="6775736" cy="6644938"/>
          </a:xfrm>
        </p:grpSpPr>
        <p:grpSp>
          <p:nvGrpSpPr>
            <p:cNvPr name="Group 4" id="4"/>
            <p:cNvGrpSpPr/>
            <p:nvPr/>
          </p:nvGrpSpPr>
          <p:grpSpPr>
            <a:xfrm rot="0">
              <a:off x="0" y="0"/>
              <a:ext cx="6775736" cy="6644938"/>
              <a:chOff x="0" y="0"/>
              <a:chExt cx="1836416" cy="1800966"/>
            </a:xfrm>
          </p:grpSpPr>
          <p:sp>
            <p:nvSpPr>
              <p:cNvPr name="Freeform 5" id="5"/>
              <p:cNvSpPr/>
              <p:nvPr/>
            </p:nvSpPr>
            <p:spPr>
              <a:xfrm flipH="false" flipV="false" rot="0">
                <a:off x="0" y="0"/>
                <a:ext cx="1836416" cy="1800966"/>
              </a:xfrm>
              <a:custGeom>
                <a:avLst/>
                <a:gdLst/>
                <a:ahLst/>
                <a:cxnLst/>
                <a:rect r="r" b="b" t="t" l="l"/>
                <a:pathLst>
                  <a:path h="1800966" w="1836416">
                    <a:moveTo>
                      <a:pt x="56627" y="0"/>
                    </a:moveTo>
                    <a:lnTo>
                      <a:pt x="1779789" y="0"/>
                    </a:lnTo>
                    <a:cubicBezTo>
                      <a:pt x="1794808" y="0"/>
                      <a:pt x="1809211" y="5966"/>
                      <a:pt x="1819831" y="16586"/>
                    </a:cubicBezTo>
                    <a:cubicBezTo>
                      <a:pt x="1830450" y="27205"/>
                      <a:pt x="1836416" y="41608"/>
                      <a:pt x="1836416" y="56627"/>
                    </a:cubicBezTo>
                    <a:lnTo>
                      <a:pt x="1836416" y="1744339"/>
                    </a:lnTo>
                    <a:cubicBezTo>
                      <a:pt x="1836416" y="1775613"/>
                      <a:pt x="1811063" y="1800966"/>
                      <a:pt x="1779789" y="1800966"/>
                    </a:cubicBezTo>
                    <a:lnTo>
                      <a:pt x="56627" y="1800966"/>
                    </a:lnTo>
                    <a:cubicBezTo>
                      <a:pt x="25353" y="1800966"/>
                      <a:pt x="0" y="1775613"/>
                      <a:pt x="0" y="1744339"/>
                    </a:cubicBezTo>
                    <a:lnTo>
                      <a:pt x="0" y="56627"/>
                    </a:lnTo>
                    <a:cubicBezTo>
                      <a:pt x="0" y="25353"/>
                      <a:pt x="25353" y="0"/>
                      <a:pt x="56627" y="0"/>
                    </a:cubicBezTo>
                    <a:close/>
                  </a:path>
                </a:pathLst>
              </a:custGeom>
              <a:solidFill>
                <a:srgbClr val="C0B3A0">
                  <a:alpha val="53725"/>
                </a:srgbClr>
              </a:solidFill>
            </p:spPr>
          </p:sp>
          <p:sp>
            <p:nvSpPr>
              <p:cNvPr name="TextBox 6" id="6"/>
              <p:cNvSpPr txBox="true"/>
              <p:nvPr/>
            </p:nvSpPr>
            <p:spPr>
              <a:xfrm>
                <a:off x="0" y="-38100"/>
                <a:ext cx="1836416" cy="1839066"/>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630536" y="2614876"/>
              <a:ext cx="5875191" cy="3529577"/>
            </a:xfrm>
            <a:prstGeom prst="rect">
              <a:avLst/>
            </a:prstGeom>
          </p:spPr>
          <p:txBody>
            <a:bodyPr anchor="t" rtlCol="false" tIns="0" lIns="0" bIns="0" rIns="0">
              <a:spAutoFit/>
            </a:bodyPr>
            <a:lstStyle/>
            <a:p>
              <a:pPr algn="l">
                <a:lnSpc>
                  <a:spcPts val="3061"/>
                </a:lnSpc>
              </a:pPr>
              <a:r>
                <a:rPr lang="en-US" sz="2186">
                  <a:solidFill>
                    <a:srgbClr val="252930"/>
                  </a:solidFill>
                  <a:latin typeface="Maven Pro"/>
                  <a:ea typeface="Maven Pro"/>
                  <a:cs typeface="Maven Pro"/>
                  <a:sym typeface="Maven Pro"/>
                </a:rPr>
                <a:t>Micromobility plays a major role in achieving this SDG by increasing transportation accessibility, reducing traffic congestion, and improving air quality. It can contribute to making cities more safe, resilient, and sustainable. </a:t>
              </a:r>
            </a:p>
          </p:txBody>
        </p:sp>
        <p:sp>
          <p:nvSpPr>
            <p:cNvPr name="TextBox 8" id="8"/>
            <p:cNvSpPr txBox="true"/>
            <p:nvPr/>
          </p:nvSpPr>
          <p:spPr>
            <a:xfrm rot="0">
              <a:off x="1251173" y="363453"/>
              <a:ext cx="4633917" cy="2085277"/>
            </a:xfrm>
            <a:prstGeom prst="rect">
              <a:avLst/>
            </a:prstGeom>
          </p:spPr>
          <p:txBody>
            <a:bodyPr anchor="t" rtlCol="false" tIns="0" lIns="0" bIns="0" rIns="0">
              <a:spAutoFit/>
            </a:bodyPr>
            <a:lstStyle/>
            <a:p>
              <a:pPr algn="ctr">
                <a:lnSpc>
                  <a:spcPts val="2915"/>
                </a:lnSpc>
              </a:pPr>
              <a:r>
                <a:rPr lang="en-US" b="true" sz="3644">
                  <a:solidFill>
                    <a:srgbClr val="252930"/>
                  </a:solidFill>
                  <a:latin typeface="Maven Pro Bold"/>
                  <a:ea typeface="Maven Pro Bold"/>
                  <a:cs typeface="Maven Pro Bold"/>
                  <a:sym typeface="Maven Pro Bold"/>
                </a:rPr>
                <a:t>SDG 11: Sustainable Cities and Communities</a:t>
              </a:r>
            </a:p>
          </p:txBody>
        </p:sp>
      </p:grpSp>
      <p:grpSp>
        <p:nvGrpSpPr>
          <p:cNvPr name="Group 9" id="9"/>
          <p:cNvGrpSpPr/>
          <p:nvPr/>
        </p:nvGrpSpPr>
        <p:grpSpPr>
          <a:xfrm rot="0">
            <a:off x="685888" y="3010837"/>
            <a:ext cx="5081802" cy="4996777"/>
            <a:chOff x="0" y="0"/>
            <a:chExt cx="6775736" cy="6662369"/>
          </a:xfrm>
        </p:grpSpPr>
        <p:grpSp>
          <p:nvGrpSpPr>
            <p:cNvPr name="Group 10" id="10"/>
            <p:cNvGrpSpPr/>
            <p:nvPr/>
          </p:nvGrpSpPr>
          <p:grpSpPr>
            <a:xfrm rot="0">
              <a:off x="0" y="0"/>
              <a:ext cx="6775736" cy="6662369"/>
              <a:chOff x="0" y="0"/>
              <a:chExt cx="1836416" cy="1805690"/>
            </a:xfrm>
          </p:grpSpPr>
          <p:sp>
            <p:nvSpPr>
              <p:cNvPr name="Freeform 11" id="11"/>
              <p:cNvSpPr/>
              <p:nvPr/>
            </p:nvSpPr>
            <p:spPr>
              <a:xfrm flipH="false" flipV="false" rot="0">
                <a:off x="0" y="0"/>
                <a:ext cx="1836416" cy="1805691"/>
              </a:xfrm>
              <a:custGeom>
                <a:avLst/>
                <a:gdLst/>
                <a:ahLst/>
                <a:cxnLst/>
                <a:rect r="r" b="b" t="t" l="l"/>
                <a:pathLst>
                  <a:path h="1805691" w="1836416">
                    <a:moveTo>
                      <a:pt x="56627" y="0"/>
                    </a:moveTo>
                    <a:lnTo>
                      <a:pt x="1779789" y="0"/>
                    </a:lnTo>
                    <a:cubicBezTo>
                      <a:pt x="1794808" y="0"/>
                      <a:pt x="1809211" y="5966"/>
                      <a:pt x="1819831" y="16586"/>
                    </a:cubicBezTo>
                    <a:cubicBezTo>
                      <a:pt x="1830450" y="27205"/>
                      <a:pt x="1836416" y="41608"/>
                      <a:pt x="1836416" y="56627"/>
                    </a:cubicBezTo>
                    <a:lnTo>
                      <a:pt x="1836416" y="1749064"/>
                    </a:lnTo>
                    <a:cubicBezTo>
                      <a:pt x="1836416" y="1764082"/>
                      <a:pt x="1830450" y="1778485"/>
                      <a:pt x="1819831" y="1789105"/>
                    </a:cubicBezTo>
                    <a:cubicBezTo>
                      <a:pt x="1809211" y="1799725"/>
                      <a:pt x="1794808" y="1805691"/>
                      <a:pt x="1779789" y="1805691"/>
                    </a:cubicBezTo>
                    <a:lnTo>
                      <a:pt x="56627" y="1805691"/>
                    </a:lnTo>
                    <a:cubicBezTo>
                      <a:pt x="25353" y="1805691"/>
                      <a:pt x="0" y="1780338"/>
                      <a:pt x="0" y="1749064"/>
                    </a:cubicBezTo>
                    <a:lnTo>
                      <a:pt x="0" y="56627"/>
                    </a:lnTo>
                    <a:cubicBezTo>
                      <a:pt x="0" y="25353"/>
                      <a:pt x="25353" y="0"/>
                      <a:pt x="56627" y="0"/>
                    </a:cubicBezTo>
                    <a:close/>
                  </a:path>
                </a:pathLst>
              </a:custGeom>
              <a:solidFill>
                <a:srgbClr val="C0B3A0">
                  <a:alpha val="53725"/>
                </a:srgbClr>
              </a:solidFill>
            </p:spPr>
          </p:sp>
          <p:sp>
            <p:nvSpPr>
              <p:cNvPr name="TextBox 12" id="12"/>
              <p:cNvSpPr txBox="true"/>
              <p:nvPr/>
            </p:nvSpPr>
            <p:spPr>
              <a:xfrm>
                <a:off x="0" y="-38100"/>
                <a:ext cx="1836416" cy="1843790"/>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848853" y="363453"/>
              <a:ext cx="4544882" cy="1594709"/>
            </a:xfrm>
            <a:prstGeom prst="rect">
              <a:avLst/>
            </a:prstGeom>
          </p:spPr>
          <p:txBody>
            <a:bodyPr anchor="t" rtlCol="false" tIns="0" lIns="0" bIns="0" rIns="0">
              <a:spAutoFit/>
            </a:bodyPr>
            <a:lstStyle/>
            <a:p>
              <a:pPr algn="ctr">
                <a:lnSpc>
                  <a:spcPts val="2915"/>
                </a:lnSpc>
              </a:pPr>
              <a:r>
                <a:rPr lang="en-US" b="true" sz="3644">
                  <a:solidFill>
                    <a:srgbClr val="252930"/>
                  </a:solidFill>
                  <a:latin typeface="Maven Pro Bold"/>
                  <a:ea typeface="Maven Pro Bold"/>
                  <a:cs typeface="Maven Pro Bold"/>
                  <a:sym typeface="Maven Pro Bold"/>
                </a:rPr>
                <a:t>SDG 3: Good Health and Well-being</a:t>
              </a:r>
            </a:p>
          </p:txBody>
        </p:sp>
        <p:sp>
          <p:nvSpPr>
            <p:cNvPr name="TextBox 14" id="14"/>
            <p:cNvSpPr txBox="true"/>
            <p:nvPr/>
          </p:nvSpPr>
          <p:spPr>
            <a:xfrm rot="0">
              <a:off x="557130" y="2124307"/>
              <a:ext cx="5661476" cy="4037577"/>
            </a:xfrm>
            <a:prstGeom prst="rect">
              <a:avLst/>
            </a:prstGeom>
          </p:spPr>
          <p:txBody>
            <a:bodyPr anchor="t" rtlCol="false" tIns="0" lIns="0" bIns="0" rIns="0">
              <a:spAutoFit/>
            </a:bodyPr>
            <a:lstStyle/>
            <a:p>
              <a:pPr algn="l">
                <a:lnSpc>
                  <a:spcPts val="3061"/>
                </a:lnSpc>
              </a:pPr>
              <a:r>
                <a:rPr lang="en-US" sz="2186">
                  <a:solidFill>
                    <a:srgbClr val="252930"/>
                  </a:solidFill>
                  <a:latin typeface="Maven Pro"/>
                  <a:ea typeface="Maven Pro"/>
                  <a:cs typeface="Maven Pro"/>
                  <a:sym typeface="Maven Pro"/>
                </a:rPr>
                <a:t>Micromobility can contribute to this goal by lowering toxic gas emissions and reducing projected traffic accidents. Furthermore, studies indicate that there are physical and mental health benefits associated with using micromobility.</a:t>
              </a:r>
            </a:p>
          </p:txBody>
        </p:sp>
      </p:grpSp>
      <p:sp>
        <p:nvSpPr>
          <p:cNvPr name="Freeform 15" id="15"/>
          <p:cNvSpPr/>
          <p:nvPr/>
        </p:nvSpPr>
        <p:spPr>
          <a:xfrm flipH="false" flipV="false" rot="0">
            <a:off x="0" y="8229600"/>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1028700" y="9077308"/>
            <a:ext cx="2716317" cy="1358159"/>
          </a:xfrm>
          <a:custGeom>
            <a:avLst/>
            <a:gdLst/>
            <a:ahLst/>
            <a:cxnLst/>
            <a:rect r="r" b="b" t="t" l="l"/>
            <a:pathLst>
              <a:path h="1358159" w="2716317">
                <a:moveTo>
                  <a:pt x="0" y="0"/>
                </a:moveTo>
                <a:lnTo>
                  <a:pt x="2716317" y="0"/>
                </a:lnTo>
                <a:lnTo>
                  <a:pt x="2716317" y="1358159"/>
                </a:lnTo>
                <a:lnTo>
                  <a:pt x="0" y="13581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14354175" y="-12382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8" id="18"/>
          <p:cNvGrpSpPr/>
          <p:nvPr/>
        </p:nvGrpSpPr>
        <p:grpSpPr>
          <a:xfrm rot="0">
            <a:off x="12523101" y="3990975"/>
            <a:ext cx="5081802" cy="5390850"/>
            <a:chOff x="0" y="0"/>
            <a:chExt cx="6775736" cy="7187800"/>
          </a:xfrm>
        </p:grpSpPr>
        <p:grpSp>
          <p:nvGrpSpPr>
            <p:cNvPr name="Group 19" id="19"/>
            <p:cNvGrpSpPr/>
            <p:nvPr/>
          </p:nvGrpSpPr>
          <p:grpSpPr>
            <a:xfrm rot="0">
              <a:off x="0" y="0"/>
              <a:ext cx="6775736" cy="7187800"/>
              <a:chOff x="0" y="0"/>
              <a:chExt cx="1836416" cy="1948097"/>
            </a:xfrm>
          </p:grpSpPr>
          <p:sp>
            <p:nvSpPr>
              <p:cNvPr name="Freeform 20" id="20"/>
              <p:cNvSpPr/>
              <p:nvPr/>
            </p:nvSpPr>
            <p:spPr>
              <a:xfrm flipH="false" flipV="false" rot="0">
                <a:off x="0" y="0"/>
                <a:ext cx="1836416" cy="1948097"/>
              </a:xfrm>
              <a:custGeom>
                <a:avLst/>
                <a:gdLst/>
                <a:ahLst/>
                <a:cxnLst/>
                <a:rect r="r" b="b" t="t" l="l"/>
                <a:pathLst>
                  <a:path h="1948097" w="1836416">
                    <a:moveTo>
                      <a:pt x="56627" y="0"/>
                    </a:moveTo>
                    <a:lnTo>
                      <a:pt x="1779789" y="0"/>
                    </a:lnTo>
                    <a:cubicBezTo>
                      <a:pt x="1794808" y="0"/>
                      <a:pt x="1809211" y="5966"/>
                      <a:pt x="1819831" y="16586"/>
                    </a:cubicBezTo>
                    <a:cubicBezTo>
                      <a:pt x="1830450" y="27205"/>
                      <a:pt x="1836416" y="41608"/>
                      <a:pt x="1836416" y="56627"/>
                    </a:cubicBezTo>
                    <a:lnTo>
                      <a:pt x="1836416" y="1891470"/>
                    </a:lnTo>
                    <a:cubicBezTo>
                      <a:pt x="1836416" y="1922744"/>
                      <a:pt x="1811063" y="1948097"/>
                      <a:pt x="1779789" y="1948097"/>
                    </a:cubicBezTo>
                    <a:lnTo>
                      <a:pt x="56627" y="1948097"/>
                    </a:lnTo>
                    <a:cubicBezTo>
                      <a:pt x="41608" y="1948097"/>
                      <a:pt x="27205" y="1942131"/>
                      <a:pt x="16586" y="1931512"/>
                    </a:cubicBezTo>
                    <a:cubicBezTo>
                      <a:pt x="5966" y="1920892"/>
                      <a:pt x="0" y="1906489"/>
                      <a:pt x="0" y="1891470"/>
                    </a:cubicBezTo>
                    <a:lnTo>
                      <a:pt x="0" y="56627"/>
                    </a:lnTo>
                    <a:cubicBezTo>
                      <a:pt x="0" y="25353"/>
                      <a:pt x="25353" y="0"/>
                      <a:pt x="56627" y="0"/>
                    </a:cubicBezTo>
                    <a:close/>
                  </a:path>
                </a:pathLst>
              </a:custGeom>
              <a:solidFill>
                <a:srgbClr val="C0B3A0">
                  <a:alpha val="53725"/>
                </a:srgbClr>
              </a:solidFill>
            </p:spPr>
          </p:sp>
          <p:sp>
            <p:nvSpPr>
              <p:cNvPr name="TextBox 21" id="21"/>
              <p:cNvSpPr txBox="true"/>
              <p:nvPr/>
            </p:nvSpPr>
            <p:spPr>
              <a:xfrm>
                <a:off x="0" y="-38100"/>
                <a:ext cx="1836416" cy="1986197"/>
              </a:xfrm>
              <a:prstGeom prst="rect">
                <a:avLst/>
              </a:prstGeom>
            </p:spPr>
            <p:txBody>
              <a:bodyPr anchor="ctr" rtlCol="false" tIns="50800" lIns="50800" bIns="50800" rIns="50800"/>
              <a:lstStyle/>
              <a:p>
                <a:pPr algn="ctr">
                  <a:lnSpc>
                    <a:spcPts val="2659"/>
                  </a:lnSpc>
                  <a:spcBef>
                    <a:spcPct val="0"/>
                  </a:spcBef>
                </a:pPr>
              </a:p>
            </p:txBody>
          </p:sp>
        </p:grpSp>
        <p:sp>
          <p:nvSpPr>
            <p:cNvPr name="TextBox 22" id="22"/>
            <p:cNvSpPr txBox="true"/>
            <p:nvPr/>
          </p:nvSpPr>
          <p:spPr>
            <a:xfrm rot="0">
              <a:off x="630536" y="1633739"/>
              <a:ext cx="5875191" cy="5053577"/>
            </a:xfrm>
            <a:prstGeom prst="rect">
              <a:avLst/>
            </a:prstGeom>
          </p:spPr>
          <p:txBody>
            <a:bodyPr anchor="t" rtlCol="false" tIns="0" lIns="0" bIns="0" rIns="0">
              <a:spAutoFit/>
            </a:bodyPr>
            <a:lstStyle/>
            <a:p>
              <a:pPr algn="l">
                <a:lnSpc>
                  <a:spcPts val="3061"/>
                </a:lnSpc>
              </a:pPr>
              <a:r>
                <a:rPr lang="en-US" sz="2186">
                  <a:solidFill>
                    <a:srgbClr val="252930"/>
                  </a:solidFill>
                  <a:latin typeface="Maven Pro"/>
                  <a:ea typeface="Maven Pro"/>
                  <a:cs typeface="Maven Pro"/>
                  <a:sym typeface="Maven Pro"/>
                </a:rPr>
                <a:t>A significant contribution of micromobility lies in reducing greenhouse gas (GHG) emissions and lowering carbon emissions. By motivating people to leave their cars at home and opt for micromobility or common transport, toxic emissions from the automotive sector can be eliminated. </a:t>
              </a:r>
            </a:p>
          </p:txBody>
        </p:sp>
        <p:sp>
          <p:nvSpPr>
            <p:cNvPr name="TextBox 23" id="23"/>
            <p:cNvSpPr txBox="true"/>
            <p:nvPr/>
          </p:nvSpPr>
          <p:spPr>
            <a:xfrm rot="0">
              <a:off x="1251173" y="363453"/>
              <a:ext cx="4633917" cy="1104140"/>
            </a:xfrm>
            <a:prstGeom prst="rect">
              <a:avLst/>
            </a:prstGeom>
          </p:spPr>
          <p:txBody>
            <a:bodyPr anchor="t" rtlCol="false" tIns="0" lIns="0" bIns="0" rIns="0">
              <a:spAutoFit/>
            </a:bodyPr>
            <a:lstStyle/>
            <a:p>
              <a:pPr algn="ctr">
                <a:lnSpc>
                  <a:spcPts val="2915"/>
                </a:lnSpc>
              </a:pPr>
              <a:r>
                <a:rPr lang="en-US" b="true" sz="3644">
                  <a:solidFill>
                    <a:srgbClr val="252930"/>
                  </a:solidFill>
                  <a:latin typeface="Maven Pro Bold"/>
                  <a:ea typeface="Maven Pro Bold"/>
                  <a:cs typeface="Maven Pro Bold"/>
                  <a:sym typeface="Maven Pro Bold"/>
                </a:rPr>
                <a:t>SDG 13: Climate Action</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3E6E0"/>
        </a:solidFill>
      </p:bgPr>
    </p:bg>
    <p:spTree>
      <p:nvGrpSpPr>
        <p:cNvPr id="1" name=""/>
        <p:cNvGrpSpPr/>
        <p:nvPr/>
      </p:nvGrpSpPr>
      <p:grpSpPr>
        <a:xfrm>
          <a:off x="0" y="0"/>
          <a:ext cx="0" cy="0"/>
          <a:chOff x="0" y="0"/>
          <a:chExt cx="0" cy="0"/>
        </a:xfrm>
      </p:grpSpPr>
      <p:grpSp>
        <p:nvGrpSpPr>
          <p:cNvPr name="Group 2" id="2"/>
          <p:cNvGrpSpPr/>
          <p:nvPr/>
        </p:nvGrpSpPr>
        <p:grpSpPr>
          <a:xfrm rot="0">
            <a:off x="1028700" y="2764085"/>
            <a:ext cx="7800780" cy="6852894"/>
            <a:chOff x="0" y="0"/>
            <a:chExt cx="10401040" cy="9137192"/>
          </a:xfrm>
        </p:grpSpPr>
        <p:grpSp>
          <p:nvGrpSpPr>
            <p:cNvPr name="Group 3" id="3"/>
            <p:cNvGrpSpPr/>
            <p:nvPr/>
          </p:nvGrpSpPr>
          <p:grpSpPr>
            <a:xfrm rot="0">
              <a:off x="0" y="0"/>
              <a:ext cx="10401040" cy="9137192"/>
              <a:chOff x="0" y="0"/>
              <a:chExt cx="2054526" cy="1804877"/>
            </a:xfrm>
          </p:grpSpPr>
          <p:sp>
            <p:nvSpPr>
              <p:cNvPr name="Freeform 4" id="4"/>
              <p:cNvSpPr/>
              <p:nvPr/>
            </p:nvSpPr>
            <p:spPr>
              <a:xfrm flipH="false" flipV="false" rot="0">
                <a:off x="0" y="0"/>
                <a:ext cx="2054526" cy="1804877"/>
              </a:xfrm>
              <a:custGeom>
                <a:avLst/>
                <a:gdLst/>
                <a:ahLst/>
                <a:cxnLst/>
                <a:rect r="r" b="b" t="t" l="l"/>
                <a:pathLst>
                  <a:path h="1804877" w="2054526">
                    <a:moveTo>
                      <a:pt x="50615" y="0"/>
                    </a:moveTo>
                    <a:lnTo>
                      <a:pt x="2003911" y="0"/>
                    </a:lnTo>
                    <a:cubicBezTo>
                      <a:pt x="2017335" y="0"/>
                      <a:pt x="2030209" y="5333"/>
                      <a:pt x="2039701" y="14825"/>
                    </a:cubicBezTo>
                    <a:cubicBezTo>
                      <a:pt x="2049194" y="24317"/>
                      <a:pt x="2054526" y="37191"/>
                      <a:pt x="2054526" y="50615"/>
                    </a:cubicBezTo>
                    <a:lnTo>
                      <a:pt x="2054526" y="1754262"/>
                    </a:lnTo>
                    <a:cubicBezTo>
                      <a:pt x="2054526" y="1782216"/>
                      <a:pt x="2031865" y="1804877"/>
                      <a:pt x="2003911" y="1804877"/>
                    </a:cubicBezTo>
                    <a:lnTo>
                      <a:pt x="50615" y="1804877"/>
                    </a:lnTo>
                    <a:cubicBezTo>
                      <a:pt x="22661" y="1804877"/>
                      <a:pt x="0" y="1782216"/>
                      <a:pt x="0" y="1754262"/>
                    </a:cubicBezTo>
                    <a:lnTo>
                      <a:pt x="0" y="50615"/>
                    </a:lnTo>
                    <a:cubicBezTo>
                      <a:pt x="0" y="22661"/>
                      <a:pt x="22661" y="0"/>
                      <a:pt x="50615" y="0"/>
                    </a:cubicBezTo>
                    <a:close/>
                  </a:path>
                </a:pathLst>
              </a:custGeom>
              <a:solidFill>
                <a:srgbClr val="C0B3A0">
                  <a:alpha val="53725"/>
                </a:srgbClr>
              </a:solidFill>
            </p:spPr>
          </p:sp>
          <p:sp>
            <p:nvSpPr>
              <p:cNvPr name="TextBox 5" id="5"/>
              <p:cNvSpPr txBox="true"/>
              <p:nvPr/>
            </p:nvSpPr>
            <p:spPr>
              <a:xfrm>
                <a:off x="0" y="-38100"/>
                <a:ext cx="2054526" cy="1842977"/>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0" y="575656"/>
              <a:ext cx="9820787" cy="8152130"/>
            </a:xfrm>
            <a:prstGeom prst="rect">
              <a:avLst/>
            </a:prstGeom>
          </p:spPr>
          <p:txBody>
            <a:bodyPr anchor="t" rtlCol="false" tIns="0" lIns="0" bIns="0" rIns="0">
              <a:spAutoFit/>
            </a:bodyPr>
            <a:lstStyle/>
            <a:p>
              <a:pPr algn="l" marL="534354" indent="-267177" lvl="1">
                <a:lnSpc>
                  <a:spcPts val="3465"/>
                </a:lnSpc>
                <a:buFont typeface="Arial"/>
                <a:buChar char="•"/>
              </a:pPr>
              <a:r>
                <a:rPr lang="en-US" b="true" sz="2475">
                  <a:solidFill>
                    <a:srgbClr val="252D37"/>
                  </a:solidFill>
                  <a:latin typeface="Maven Pro Bold"/>
                  <a:ea typeface="Maven Pro Bold"/>
                  <a:cs typeface="Maven Pro Bold"/>
                  <a:sym typeface="Maven Pro Bold"/>
                </a:rPr>
                <a:t>Adopt Flexible and Adaptive Policymaking</a:t>
              </a:r>
              <a:r>
                <a:rPr lang="en-US" sz="2475">
                  <a:solidFill>
                    <a:srgbClr val="252D37"/>
                  </a:solidFill>
                  <a:latin typeface="Maven Pro"/>
                  <a:ea typeface="Maven Pro"/>
                  <a:cs typeface="Maven Pro"/>
                  <a:sym typeface="Maven Pro"/>
                </a:rPr>
                <a:t> -  Municipalities should recognize that the micromobility landscape is rapidly evolving and be prepared to adapt their regulations based on evolving needs and public feedback, as demonstrated by Kelowna's experience.</a:t>
              </a:r>
            </a:p>
            <a:p>
              <a:pPr algn="l" marL="534354" indent="-267177" lvl="1">
                <a:lnSpc>
                  <a:spcPts val="3465"/>
                </a:lnSpc>
                <a:buFont typeface="Arial"/>
                <a:buChar char="•"/>
              </a:pPr>
              <a:r>
                <a:rPr lang="en-US" b="true" sz="2475">
                  <a:solidFill>
                    <a:srgbClr val="252D37"/>
                  </a:solidFill>
                  <a:latin typeface="Maven Pro Bold"/>
                  <a:ea typeface="Maven Pro Bold"/>
                  <a:cs typeface="Maven Pro Bold"/>
                  <a:sym typeface="Maven Pro Bold"/>
                </a:rPr>
                <a:t>Consider Different Municipal Approaches to Program Management </a:t>
              </a:r>
              <a:r>
                <a:rPr lang="en-US" sz="2475">
                  <a:solidFill>
                    <a:srgbClr val="252D37"/>
                  </a:solidFill>
                  <a:latin typeface="Maven Pro"/>
                  <a:ea typeface="Maven Pro"/>
                  <a:cs typeface="Maven Pro"/>
                  <a:sym typeface="Maven Pro"/>
                </a:rPr>
                <a:t>-  Municipalities have various options for managing shared micromobility programs. There are choices between more public-focused or public-led approaches, as seen in cities like Montreal and Toronto, versus private-led programs with varying levels of municipal oversight. </a:t>
              </a:r>
            </a:p>
          </p:txBody>
        </p:sp>
      </p:grpSp>
      <p:sp>
        <p:nvSpPr>
          <p:cNvPr name="TextBox 7" id="7"/>
          <p:cNvSpPr txBox="true"/>
          <p:nvPr/>
        </p:nvSpPr>
        <p:spPr>
          <a:xfrm rot="0">
            <a:off x="3108652" y="1343025"/>
            <a:ext cx="11716865" cy="917406"/>
          </a:xfrm>
          <a:prstGeom prst="rect">
            <a:avLst/>
          </a:prstGeom>
        </p:spPr>
        <p:txBody>
          <a:bodyPr anchor="t" rtlCol="false" tIns="0" lIns="0" bIns="0" rIns="0">
            <a:spAutoFit/>
          </a:bodyPr>
          <a:lstStyle/>
          <a:p>
            <a:pPr algn="ctr">
              <a:lnSpc>
                <a:spcPts val="6497"/>
              </a:lnSpc>
            </a:pPr>
            <a:r>
              <a:rPr lang="en-US" b="true" sz="8121">
                <a:solidFill>
                  <a:srgbClr val="252D37"/>
                </a:solidFill>
                <a:latin typeface="Maven Pro Bold"/>
                <a:ea typeface="Maven Pro Bold"/>
                <a:cs typeface="Maven Pro Bold"/>
                <a:sym typeface="Maven Pro Bold"/>
              </a:rPr>
              <a:t>RECOMMENDATIONS</a:t>
            </a:r>
          </a:p>
        </p:txBody>
      </p:sp>
      <p:grpSp>
        <p:nvGrpSpPr>
          <p:cNvPr name="Group 8" id="8"/>
          <p:cNvGrpSpPr/>
          <p:nvPr/>
        </p:nvGrpSpPr>
        <p:grpSpPr>
          <a:xfrm rot="0">
            <a:off x="9401175" y="2764085"/>
            <a:ext cx="7800780" cy="6949605"/>
            <a:chOff x="0" y="0"/>
            <a:chExt cx="10401040" cy="9266140"/>
          </a:xfrm>
        </p:grpSpPr>
        <p:grpSp>
          <p:nvGrpSpPr>
            <p:cNvPr name="Group 9" id="9"/>
            <p:cNvGrpSpPr/>
            <p:nvPr/>
          </p:nvGrpSpPr>
          <p:grpSpPr>
            <a:xfrm rot="0">
              <a:off x="0" y="0"/>
              <a:ext cx="10401040" cy="9266140"/>
              <a:chOff x="0" y="0"/>
              <a:chExt cx="2054526" cy="1830349"/>
            </a:xfrm>
          </p:grpSpPr>
          <p:sp>
            <p:nvSpPr>
              <p:cNvPr name="Freeform 10" id="10"/>
              <p:cNvSpPr/>
              <p:nvPr/>
            </p:nvSpPr>
            <p:spPr>
              <a:xfrm flipH="false" flipV="false" rot="0">
                <a:off x="0" y="0"/>
                <a:ext cx="2054526" cy="1830349"/>
              </a:xfrm>
              <a:custGeom>
                <a:avLst/>
                <a:gdLst/>
                <a:ahLst/>
                <a:cxnLst/>
                <a:rect r="r" b="b" t="t" l="l"/>
                <a:pathLst>
                  <a:path h="1830349" w="2054526">
                    <a:moveTo>
                      <a:pt x="50615" y="0"/>
                    </a:moveTo>
                    <a:lnTo>
                      <a:pt x="2003911" y="0"/>
                    </a:lnTo>
                    <a:cubicBezTo>
                      <a:pt x="2017335" y="0"/>
                      <a:pt x="2030209" y="5333"/>
                      <a:pt x="2039701" y="14825"/>
                    </a:cubicBezTo>
                    <a:cubicBezTo>
                      <a:pt x="2049194" y="24317"/>
                      <a:pt x="2054526" y="37191"/>
                      <a:pt x="2054526" y="50615"/>
                    </a:cubicBezTo>
                    <a:lnTo>
                      <a:pt x="2054526" y="1779733"/>
                    </a:lnTo>
                    <a:cubicBezTo>
                      <a:pt x="2054526" y="1807687"/>
                      <a:pt x="2031865" y="1830349"/>
                      <a:pt x="2003911" y="1830349"/>
                    </a:cubicBezTo>
                    <a:lnTo>
                      <a:pt x="50615" y="1830349"/>
                    </a:lnTo>
                    <a:cubicBezTo>
                      <a:pt x="37191" y="1830349"/>
                      <a:pt x="24317" y="1825016"/>
                      <a:pt x="14825" y="1815524"/>
                    </a:cubicBezTo>
                    <a:cubicBezTo>
                      <a:pt x="5333" y="1806031"/>
                      <a:pt x="0" y="1793157"/>
                      <a:pt x="0" y="1779733"/>
                    </a:cubicBezTo>
                    <a:lnTo>
                      <a:pt x="0" y="50615"/>
                    </a:lnTo>
                    <a:cubicBezTo>
                      <a:pt x="0" y="22661"/>
                      <a:pt x="22661" y="0"/>
                      <a:pt x="50615" y="0"/>
                    </a:cubicBezTo>
                    <a:close/>
                  </a:path>
                </a:pathLst>
              </a:custGeom>
              <a:solidFill>
                <a:srgbClr val="C0B3A0">
                  <a:alpha val="53725"/>
                </a:srgbClr>
              </a:solidFill>
            </p:spPr>
          </p:sp>
          <p:sp>
            <p:nvSpPr>
              <p:cNvPr name="TextBox 11" id="11"/>
              <p:cNvSpPr txBox="true"/>
              <p:nvPr/>
            </p:nvSpPr>
            <p:spPr>
              <a:xfrm>
                <a:off x="0" y="-38100"/>
                <a:ext cx="2054526" cy="1868449"/>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458168" y="463321"/>
              <a:ext cx="9484704" cy="8282347"/>
            </a:xfrm>
            <a:prstGeom prst="rect">
              <a:avLst/>
            </a:prstGeom>
          </p:spPr>
          <p:txBody>
            <a:bodyPr anchor="t" rtlCol="false" tIns="0" lIns="0" bIns="0" rIns="0">
              <a:spAutoFit/>
            </a:bodyPr>
            <a:lstStyle/>
            <a:p>
              <a:pPr algn="l" marL="492254" indent="-246127" lvl="1">
                <a:lnSpc>
                  <a:spcPts val="3192"/>
                </a:lnSpc>
                <a:buFont typeface="Arial"/>
                <a:buChar char="•"/>
              </a:pPr>
              <a:r>
                <a:rPr lang="en-US" b="true" sz="2280">
                  <a:solidFill>
                    <a:srgbClr val="252D37"/>
                  </a:solidFill>
                  <a:latin typeface="Maven Pro Bold"/>
                  <a:ea typeface="Maven Pro Bold"/>
                  <a:cs typeface="Maven Pro Bold"/>
                  <a:sym typeface="Maven Pro Bold"/>
                </a:rPr>
                <a:t>Invest in and Prioritize Bike Infrastructure for Safer Use</a:t>
              </a:r>
              <a:r>
                <a:rPr lang="en-US" sz="2280">
                  <a:solidFill>
                    <a:srgbClr val="252D37"/>
                  </a:solidFill>
                  <a:latin typeface="Maven Pro"/>
                  <a:ea typeface="Maven Pro"/>
                  <a:cs typeface="Maven Pro"/>
                  <a:sym typeface="Maven Pro"/>
                </a:rPr>
                <a:t> - Investing in protected bike lanes and other cycling infrastructure significantly enhances safety. The Kamloops survey respondents also highlighted the benefit of various traffic control devices for promoting micromobility and active transportation, including high visibility crosswalks, bicycle traffic signals, improved signage and wayfinding, and shared-use paths.</a:t>
              </a:r>
            </a:p>
            <a:p>
              <a:pPr algn="l" marL="535433" indent="-267716" lvl="1">
                <a:lnSpc>
                  <a:spcPts val="3472"/>
                </a:lnSpc>
                <a:buFont typeface="Arial"/>
                <a:buChar char="•"/>
              </a:pPr>
              <a:r>
                <a:rPr lang="en-US" b="true" sz="2480">
                  <a:solidFill>
                    <a:srgbClr val="252D37"/>
                  </a:solidFill>
                  <a:latin typeface="Maven Pro Bold"/>
                  <a:ea typeface="Maven Pro Bold"/>
                  <a:cs typeface="Maven Pro Bold"/>
                  <a:sym typeface="Maven Pro Bold"/>
                </a:rPr>
                <a:t>Focus on Building Public Confidence Through Safety and Communication </a:t>
              </a:r>
              <a:r>
                <a:rPr lang="en-US" sz="2480">
                  <a:solidFill>
                    <a:srgbClr val="252D37"/>
                  </a:solidFill>
                  <a:latin typeface="Maven Pro"/>
                  <a:ea typeface="Maven Pro"/>
                  <a:cs typeface="Maven Pro"/>
                  <a:sym typeface="Maven Pro"/>
                </a:rPr>
                <a:t>- The Kamloops survey indicated that providing safety guidelines and best practices for riding e-bikes and e-scooters is crucial for building public confidence. </a:t>
              </a:r>
            </a:p>
          </p:txBody>
        </p:sp>
      </p:grpSp>
      <p:sp>
        <p:nvSpPr>
          <p:cNvPr name="Freeform 13" id="13"/>
          <p:cNvSpPr/>
          <p:nvPr/>
        </p:nvSpPr>
        <p:spPr>
          <a:xfrm flipH="true" flipV="false" rot="0">
            <a:off x="-211950" y="-104775"/>
            <a:ext cx="4114800" cy="4114800"/>
          </a:xfrm>
          <a:custGeom>
            <a:avLst/>
            <a:gdLst/>
            <a:ahLst/>
            <a:cxnLst/>
            <a:rect r="r" b="b" t="t" l="l"/>
            <a:pathLst>
              <a:path h="4114800" w="4114800">
                <a:moveTo>
                  <a:pt x="4114800" y="0"/>
                </a:moveTo>
                <a:lnTo>
                  <a:pt x="0" y="0"/>
                </a:lnTo>
                <a:lnTo>
                  <a:pt x="0" y="4114800"/>
                </a:lnTo>
                <a:lnTo>
                  <a:pt x="4114800" y="4114800"/>
                </a:lnTo>
                <a:lnTo>
                  <a:pt x="41148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7773650" y="8229600"/>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14542983" y="9077308"/>
            <a:ext cx="2716317" cy="1358159"/>
          </a:xfrm>
          <a:custGeom>
            <a:avLst/>
            <a:gdLst/>
            <a:ahLst/>
            <a:cxnLst/>
            <a:rect r="r" b="b" t="t" l="l"/>
            <a:pathLst>
              <a:path h="1358159" w="2716317">
                <a:moveTo>
                  <a:pt x="0" y="0"/>
                </a:moveTo>
                <a:lnTo>
                  <a:pt x="2716317" y="0"/>
                </a:lnTo>
                <a:lnTo>
                  <a:pt x="2716317" y="1358159"/>
                </a:lnTo>
                <a:lnTo>
                  <a:pt x="0" y="13581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3E6E0"/>
        </a:solidFill>
      </p:bgPr>
    </p:bg>
    <p:spTree>
      <p:nvGrpSpPr>
        <p:cNvPr id="1" name=""/>
        <p:cNvGrpSpPr/>
        <p:nvPr/>
      </p:nvGrpSpPr>
      <p:grpSpPr>
        <a:xfrm>
          <a:off x="0" y="0"/>
          <a:ext cx="0" cy="0"/>
          <a:chOff x="0" y="0"/>
          <a:chExt cx="0" cy="0"/>
        </a:xfrm>
      </p:grpSpPr>
      <p:sp>
        <p:nvSpPr>
          <p:cNvPr name="TextBox 2" id="2"/>
          <p:cNvSpPr txBox="true"/>
          <p:nvPr/>
        </p:nvSpPr>
        <p:spPr>
          <a:xfrm rot="0">
            <a:off x="2754150" y="3832722"/>
            <a:ext cx="12779699" cy="1791414"/>
          </a:xfrm>
          <a:prstGeom prst="rect">
            <a:avLst/>
          </a:prstGeom>
        </p:spPr>
        <p:txBody>
          <a:bodyPr anchor="t" rtlCol="false" tIns="0" lIns="0" bIns="0" rIns="0">
            <a:spAutoFit/>
          </a:bodyPr>
          <a:lstStyle/>
          <a:p>
            <a:pPr algn="ctr">
              <a:lnSpc>
                <a:spcPts val="12435"/>
              </a:lnSpc>
            </a:pPr>
            <a:r>
              <a:rPr lang="en-US" b="true" sz="15544">
                <a:solidFill>
                  <a:srgbClr val="252D37"/>
                </a:solidFill>
                <a:latin typeface="Maven Pro Bold"/>
                <a:ea typeface="Maven Pro Bold"/>
                <a:cs typeface="Maven Pro Bold"/>
                <a:sym typeface="Maven Pro Bold"/>
              </a:rPr>
              <a:t>Thank You</a:t>
            </a:r>
          </a:p>
        </p:txBody>
      </p:sp>
      <p:sp>
        <p:nvSpPr>
          <p:cNvPr name="TextBox 3" id="3"/>
          <p:cNvSpPr txBox="true"/>
          <p:nvPr/>
        </p:nvSpPr>
        <p:spPr>
          <a:xfrm rot="0">
            <a:off x="4243940" y="5955758"/>
            <a:ext cx="9800119" cy="790235"/>
          </a:xfrm>
          <a:prstGeom prst="rect">
            <a:avLst/>
          </a:prstGeom>
        </p:spPr>
        <p:txBody>
          <a:bodyPr anchor="t" rtlCol="false" tIns="0" lIns="0" bIns="0" rIns="0">
            <a:spAutoFit/>
          </a:bodyPr>
          <a:lstStyle/>
          <a:p>
            <a:pPr algn="ctr">
              <a:lnSpc>
                <a:spcPts val="5926"/>
              </a:lnSpc>
            </a:pPr>
            <a:r>
              <a:rPr lang="en-US" sz="5926">
                <a:solidFill>
                  <a:srgbClr val="252D37"/>
                </a:solidFill>
                <a:latin typeface="Maven Pro"/>
                <a:ea typeface="Maven Pro"/>
                <a:cs typeface="Maven Pro"/>
                <a:sym typeface="Maven Pro"/>
              </a:rPr>
              <a:t>Any Questions?</a:t>
            </a:r>
          </a:p>
        </p:txBody>
      </p:sp>
      <p:sp>
        <p:nvSpPr>
          <p:cNvPr name="Freeform 4" id="4"/>
          <p:cNvSpPr/>
          <p:nvPr/>
        </p:nvSpPr>
        <p:spPr>
          <a:xfrm flipH="false" flipV="false" rot="0">
            <a:off x="0" y="6974593"/>
            <a:ext cx="809919" cy="3227938"/>
          </a:xfrm>
          <a:custGeom>
            <a:avLst/>
            <a:gdLst/>
            <a:ahLst/>
            <a:cxnLst/>
            <a:rect r="r" b="b" t="t" l="l"/>
            <a:pathLst>
              <a:path h="3227938" w="809919">
                <a:moveTo>
                  <a:pt x="0" y="0"/>
                </a:moveTo>
                <a:lnTo>
                  <a:pt x="809919" y="0"/>
                </a:lnTo>
                <a:lnTo>
                  <a:pt x="809919" y="3227938"/>
                </a:lnTo>
                <a:lnTo>
                  <a:pt x="0" y="32279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13969" y="8304597"/>
            <a:ext cx="4261740" cy="2130870"/>
          </a:xfrm>
          <a:custGeom>
            <a:avLst/>
            <a:gdLst/>
            <a:ahLst/>
            <a:cxnLst/>
            <a:rect r="r" b="b" t="t" l="l"/>
            <a:pathLst>
              <a:path h="2130870" w="4261740">
                <a:moveTo>
                  <a:pt x="0" y="0"/>
                </a:moveTo>
                <a:lnTo>
                  <a:pt x="4261740" y="0"/>
                </a:lnTo>
                <a:lnTo>
                  <a:pt x="4261740" y="2130870"/>
                </a:lnTo>
                <a:lnTo>
                  <a:pt x="0" y="21308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0800000">
            <a:off x="17582856" y="118636"/>
            <a:ext cx="809919" cy="3227938"/>
          </a:xfrm>
          <a:custGeom>
            <a:avLst/>
            <a:gdLst/>
            <a:ahLst/>
            <a:cxnLst/>
            <a:rect r="r" b="b" t="t" l="l"/>
            <a:pathLst>
              <a:path h="3227938" w="809919">
                <a:moveTo>
                  <a:pt x="0" y="0"/>
                </a:moveTo>
                <a:lnTo>
                  <a:pt x="809919" y="0"/>
                </a:lnTo>
                <a:lnTo>
                  <a:pt x="809919" y="3227938"/>
                </a:lnTo>
                <a:lnTo>
                  <a:pt x="0" y="32279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0800000">
            <a:off x="12517066" y="-114300"/>
            <a:ext cx="4261740" cy="2130870"/>
          </a:xfrm>
          <a:custGeom>
            <a:avLst/>
            <a:gdLst/>
            <a:ahLst/>
            <a:cxnLst/>
            <a:rect r="r" b="b" t="t" l="l"/>
            <a:pathLst>
              <a:path h="2130870" w="4261740">
                <a:moveTo>
                  <a:pt x="0" y="0"/>
                </a:moveTo>
                <a:lnTo>
                  <a:pt x="4261740" y="0"/>
                </a:lnTo>
                <a:lnTo>
                  <a:pt x="4261740" y="2130870"/>
                </a:lnTo>
                <a:lnTo>
                  <a:pt x="0" y="21308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3E6E0"/>
        </a:solidFill>
      </p:bgPr>
    </p:bg>
    <p:spTree>
      <p:nvGrpSpPr>
        <p:cNvPr id="1" name=""/>
        <p:cNvGrpSpPr/>
        <p:nvPr/>
      </p:nvGrpSpPr>
      <p:grpSpPr>
        <a:xfrm>
          <a:off x="0" y="0"/>
          <a:ext cx="0" cy="0"/>
          <a:chOff x="0" y="0"/>
          <a:chExt cx="0" cy="0"/>
        </a:xfrm>
      </p:grpSpPr>
      <p:grpSp>
        <p:nvGrpSpPr>
          <p:cNvPr name="Group 2" id="2"/>
          <p:cNvGrpSpPr/>
          <p:nvPr/>
        </p:nvGrpSpPr>
        <p:grpSpPr>
          <a:xfrm rot="0">
            <a:off x="2160009" y="3429683"/>
            <a:ext cx="14701317" cy="5060039"/>
            <a:chOff x="0" y="0"/>
            <a:chExt cx="3871952" cy="1332685"/>
          </a:xfrm>
        </p:grpSpPr>
        <p:sp>
          <p:nvSpPr>
            <p:cNvPr name="Freeform 3" id="3"/>
            <p:cNvSpPr/>
            <p:nvPr/>
          </p:nvSpPr>
          <p:spPr>
            <a:xfrm flipH="false" flipV="false" rot="0">
              <a:off x="0" y="0"/>
              <a:ext cx="3871952" cy="1332685"/>
            </a:xfrm>
            <a:custGeom>
              <a:avLst/>
              <a:gdLst/>
              <a:ahLst/>
              <a:cxnLst/>
              <a:rect r="r" b="b" t="t" l="l"/>
              <a:pathLst>
                <a:path h="1332685" w="3871952">
                  <a:moveTo>
                    <a:pt x="26857" y="0"/>
                  </a:moveTo>
                  <a:lnTo>
                    <a:pt x="3845094" y="0"/>
                  </a:lnTo>
                  <a:cubicBezTo>
                    <a:pt x="3852217" y="0"/>
                    <a:pt x="3859049" y="2830"/>
                    <a:pt x="3864085" y="7866"/>
                  </a:cubicBezTo>
                  <a:cubicBezTo>
                    <a:pt x="3869122" y="12903"/>
                    <a:pt x="3871952" y="19734"/>
                    <a:pt x="3871952" y="26857"/>
                  </a:cubicBezTo>
                  <a:lnTo>
                    <a:pt x="3871952" y="1305828"/>
                  </a:lnTo>
                  <a:cubicBezTo>
                    <a:pt x="3871952" y="1312951"/>
                    <a:pt x="3869122" y="1319782"/>
                    <a:pt x="3864085" y="1324819"/>
                  </a:cubicBezTo>
                  <a:cubicBezTo>
                    <a:pt x="3859049" y="1329856"/>
                    <a:pt x="3852217" y="1332685"/>
                    <a:pt x="3845094" y="1332685"/>
                  </a:cubicBezTo>
                  <a:lnTo>
                    <a:pt x="26857" y="1332685"/>
                  </a:lnTo>
                  <a:cubicBezTo>
                    <a:pt x="19734" y="1332685"/>
                    <a:pt x="12903" y="1329856"/>
                    <a:pt x="7866" y="1324819"/>
                  </a:cubicBezTo>
                  <a:cubicBezTo>
                    <a:pt x="2830" y="1319782"/>
                    <a:pt x="0" y="1312951"/>
                    <a:pt x="0" y="1305828"/>
                  </a:cubicBezTo>
                  <a:lnTo>
                    <a:pt x="0" y="26857"/>
                  </a:lnTo>
                  <a:cubicBezTo>
                    <a:pt x="0" y="19734"/>
                    <a:pt x="2830" y="12903"/>
                    <a:pt x="7866" y="7866"/>
                  </a:cubicBezTo>
                  <a:cubicBezTo>
                    <a:pt x="12903" y="2830"/>
                    <a:pt x="19734" y="0"/>
                    <a:pt x="26857" y="0"/>
                  </a:cubicBezTo>
                  <a:close/>
                </a:path>
              </a:pathLst>
            </a:custGeom>
            <a:solidFill>
              <a:srgbClr val="C0B3A0">
                <a:alpha val="20784"/>
              </a:srgbClr>
            </a:solidFill>
            <a:ln w="47625" cap="rnd">
              <a:solidFill>
                <a:srgbClr val="000000">
                  <a:alpha val="20784"/>
                </a:srgbClr>
              </a:solidFill>
              <a:prstDash val="solid"/>
              <a:round/>
            </a:ln>
          </p:spPr>
        </p:sp>
        <p:sp>
          <p:nvSpPr>
            <p:cNvPr name="TextBox 4" id="4"/>
            <p:cNvSpPr txBox="true"/>
            <p:nvPr/>
          </p:nvSpPr>
          <p:spPr>
            <a:xfrm>
              <a:off x="0" y="-38100"/>
              <a:ext cx="3871952" cy="1370785"/>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907324" y="3960171"/>
            <a:ext cx="6601427" cy="4100313"/>
            <a:chOff x="0" y="0"/>
            <a:chExt cx="8801903" cy="5467084"/>
          </a:xfrm>
        </p:grpSpPr>
        <p:sp>
          <p:nvSpPr>
            <p:cNvPr name="TextBox 6" id="6"/>
            <p:cNvSpPr txBox="true"/>
            <p:nvPr/>
          </p:nvSpPr>
          <p:spPr>
            <a:xfrm rot="0">
              <a:off x="0" y="-304800"/>
              <a:ext cx="8801903" cy="1117859"/>
            </a:xfrm>
            <a:prstGeom prst="rect">
              <a:avLst/>
            </a:prstGeom>
          </p:spPr>
          <p:txBody>
            <a:bodyPr anchor="t" rtlCol="false" tIns="0" lIns="0" bIns="0" rIns="0">
              <a:spAutoFit/>
            </a:bodyPr>
            <a:lstStyle/>
            <a:p>
              <a:pPr algn="just" marL="872741" indent="-436370" lvl="1">
                <a:lnSpc>
                  <a:spcPts val="8084"/>
                </a:lnSpc>
                <a:buFont typeface="Arial"/>
                <a:buChar char="•"/>
              </a:pPr>
              <a:r>
                <a:rPr lang="en-US" sz="4042">
                  <a:solidFill>
                    <a:srgbClr val="252930"/>
                  </a:solidFill>
                  <a:latin typeface="Maven Pro"/>
                  <a:ea typeface="Maven Pro"/>
                  <a:cs typeface="Maven Pro"/>
                  <a:sym typeface="Maven Pro"/>
                </a:rPr>
                <a:t>1- Introduction</a:t>
              </a:r>
            </a:p>
          </p:txBody>
        </p:sp>
        <p:sp>
          <p:nvSpPr>
            <p:cNvPr name="TextBox 7" id="7"/>
            <p:cNvSpPr txBox="true"/>
            <p:nvPr/>
          </p:nvSpPr>
          <p:spPr>
            <a:xfrm rot="0">
              <a:off x="0" y="1246541"/>
              <a:ext cx="8801903" cy="1117859"/>
            </a:xfrm>
            <a:prstGeom prst="rect">
              <a:avLst/>
            </a:prstGeom>
          </p:spPr>
          <p:txBody>
            <a:bodyPr anchor="t" rtlCol="false" tIns="0" lIns="0" bIns="0" rIns="0">
              <a:spAutoFit/>
            </a:bodyPr>
            <a:lstStyle/>
            <a:p>
              <a:pPr algn="just" marL="872741" indent="-436370" lvl="1">
                <a:lnSpc>
                  <a:spcPts val="8084"/>
                </a:lnSpc>
                <a:buFont typeface="Arial"/>
                <a:buChar char="•"/>
              </a:pPr>
              <a:r>
                <a:rPr lang="en-US" sz="4042">
                  <a:solidFill>
                    <a:srgbClr val="252930"/>
                  </a:solidFill>
                  <a:latin typeface="Maven Pro"/>
                  <a:ea typeface="Maven Pro"/>
                  <a:cs typeface="Maven Pro"/>
                  <a:sym typeface="Maven Pro"/>
                </a:rPr>
                <a:t>2- Research Method</a:t>
              </a:r>
            </a:p>
          </p:txBody>
        </p:sp>
        <p:sp>
          <p:nvSpPr>
            <p:cNvPr name="TextBox 8" id="8"/>
            <p:cNvSpPr txBox="true"/>
            <p:nvPr/>
          </p:nvSpPr>
          <p:spPr>
            <a:xfrm rot="0">
              <a:off x="0" y="2797883"/>
              <a:ext cx="8801903" cy="1117859"/>
            </a:xfrm>
            <a:prstGeom prst="rect">
              <a:avLst/>
            </a:prstGeom>
          </p:spPr>
          <p:txBody>
            <a:bodyPr anchor="t" rtlCol="false" tIns="0" lIns="0" bIns="0" rIns="0">
              <a:spAutoFit/>
            </a:bodyPr>
            <a:lstStyle/>
            <a:p>
              <a:pPr algn="just" marL="872741" indent="-436370" lvl="1">
                <a:lnSpc>
                  <a:spcPts val="8084"/>
                </a:lnSpc>
                <a:buFont typeface="Arial"/>
                <a:buChar char="•"/>
              </a:pPr>
              <a:r>
                <a:rPr lang="en-US" sz="4042">
                  <a:solidFill>
                    <a:srgbClr val="252930"/>
                  </a:solidFill>
                  <a:latin typeface="Maven Pro"/>
                  <a:ea typeface="Maven Pro"/>
                  <a:cs typeface="Maven Pro"/>
                  <a:sym typeface="Maven Pro"/>
                </a:rPr>
                <a:t>3- Key Drivers</a:t>
              </a:r>
            </a:p>
          </p:txBody>
        </p:sp>
        <p:sp>
          <p:nvSpPr>
            <p:cNvPr name="TextBox 9" id="9"/>
            <p:cNvSpPr txBox="true"/>
            <p:nvPr/>
          </p:nvSpPr>
          <p:spPr>
            <a:xfrm rot="0">
              <a:off x="0" y="4349224"/>
              <a:ext cx="8801903" cy="1117859"/>
            </a:xfrm>
            <a:prstGeom prst="rect">
              <a:avLst/>
            </a:prstGeom>
          </p:spPr>
          <p:txBody>
            <a:bodyPr anchor="t" rtlCol="false" tIns="0" lIns="0" bIns="0" rIns="0">
              <a:spAutoFit/>
            </a:bodyPr>
            <a:lstStyle/>
            <a:p>
              <a:pPr algn="just" marL="872741" indent="-436370" lvl="1">
                <a:lnSpc>
                  <a:spcPts val="8084"/>
                </a:lnSpc>
                <a:buFont typeface="Arial"/>
                <a:buChar char="•"/>
              </a:pPr>
              <a:r>
                <a:rPr lang="en-US" sz="4042">
                  <a:solidFill>
                    <a:srgbClr val="252930"/>
                  </a:solidFill>
                  <a:latin typeface="Maven Pro"/>
                  <a:ea typeface="Maven Pro"/>
                  <a:cs typeface="Maven Pro"/>
                  <a:sym typeface="Maven Pro"/>
                </a:rPr>
                <a:t>4- Barriers &amp; Challenges</a:t>
              </a:r>
            </a:p>
          </p:txBody>
        </p:sp>
      </p:grpSp>
      <p:grpSp>
        <p:nvGrpSpPr>
          <p:cNvPr name="Group 10" id="10"/>
          <p:cNvGrpSpPr/>
          <p:nvPr/>
        </p:nvGrpSpPr>
        <p:grpSpPr>
          <a:xfrm rot="0">
            <a:off x="9882025" y="3950646"/>
            <a:ext cx="6560969" cy="4100313"/>
            <a:chOff x="0" y="0"/>
            <a:chExt cx="8747958" cy="5467084"/>
          </a:xfrm>
        </p:grpSpPr>
        <p:sp>
          <p:nvSpPr>
            <p:cNvPr name="TextBox 11" id="11"/>
            <p:cNvSpPr txBox="true"/>
            <p:nvPr/>
          </p:nvSpPr>
          <p:spPr>
            <a:xfrm rot="0">
              <a:off x="238665" y="-304800"/>
              <a:ext cx="8509293" cy="1117859"/>
            </a:xfrm>
            <a:prstGeom prst="rect">
              <a:avLst/>
            </a:prstGeom>
          </p:spPr>
          <p:txBody>
            <a:bodyPr anchor="t" rtlCol="false" tIns="0" lIns="0" bIns="0" rIns="0">
              <a:spAutoFit/>
            </a:bodyPr>
            <a:lstStyle/>
            <a:p>
              <a:pPr algn="just" marL="872741" indent="-436370" lvl="1">
                <a:lnSpc>
                  <a:spcPts val="8084"/>
                </a:lnSpc>
                <a:buFont typeface="Arial"/>
                <a:buChar char="•"/>
              </a:pPr>
              <a:r>
                <a:rPr lang="en-US" sz="4042">
                  <a:solidFill>
                    <a:srgbClr val="252930"/>
                  </a:solidFill>
                  <a:latin typeface="Maven Pro"/>
                  <a:ea typeface="Maven Pro"/>
                  <a:cs typeface="Maven Pro"/>
                  <a:sym typeface="Maven Pro"/>
                </a:rPr>
                <a:t>5- Transit Integration</a:t>
              </a:r>
            </a:p>
          </p:txBody>
        </p:sp>
        <p:sp>
          <p:nvSpPr>
            <p:cNvPr name="TextBox 12" id="12"/>
            <p:cNvSpPr txBox="true"/>
            <p:nvPr/>
          </p:nvSpPr>
          <p:spPr>
            <a:xfrm rot="0">
              <a:off x="159110" y="1246541"/>
              <a:ext cx="8509293" cy="1117859"/>
            </a:xfrm>
            <a:prstGeom prst="rect">
              <a:avLst/>
            </a:prstGeom>
          </p:spPr>
          <p:txBody>
            <a:bodyPr anchor="t" rtlCol="false" tIns="0" lIns="0" bIns="0" rIns="0">
              <a:spAutoFit/>
            </a:bodyPr>
            <a:lstStyle/>
            <a:p>
              <a:pPr algn="just" marL="872741" indent="-436370" lvl="1">
                <a:lnSpc>
                  <a:spcPts val="8084"/>
                </a:lnSpc>
                <a:buFont typeface="Arial"/>
                <a:buChar char="•"/>
              </a:pPr>
              <a:r>
                <a:rPr lang="en-US" sz="4042">
                  <a:solidFill>
                    <a:srgbClr val="252930"/>
                  </a:solidFill>
                  <a:latin typeface="Maven Pro"/>
                  <a:ea typeface="Maven Pro"/>
                  <a:cs typeface="Maven Pro"/>
                  <a:sym typeface="Maven Pro"/>
                </a:rPr>
                <a:t>6- Smart City Linkage</a:t>
              </a:r>
            </a:p>
          </p:txBody>
        </p:sp>
        <p:sp>
          <p:nvSpPr>
            <p:cNvPr name="TextBox 13" id="13"/>
            <p:cNvSpPr txBox="true"/>
            <p:nvPr/>
          </p:nvSpPr>
          <p:spPr>
            <a:xfrm rot="0">
              <a:off x="79555" y="2797883"/>
              <a:ext cx="8509293" cy="1117859"/>
            </a:xfrm>
            <a:prstGeom prst="rect">
              <a:avLst/>
            </a:prstGeom>
          </p:spPr>
          <p:txBody>
            <a:bodyPr anchor="t" rtlCol="false" tIns="0" lIns="0" bIns="0" rIns="0">
              <a:spAutoFit/>
            </a:bodyPr>
            <a:lstStyle/>
            <a:p>
              <a:pPr algn="just" marL="872741" indent="-436370" lvl="1">
                <a:lnSpc>
                  <a:spcPts val="8084"/>
                </a:lnSpc>
                <a:buFont typeface="Arial"/>
                <a:buChar char="•"/>
              </a:pPr>
              <a:r>
                <a:rPr lang="en-US" sz="4042">
                  <a:solidFill>
                    <a:srgbClr val="252930"/>
                  </a:solidFill>
                  <a:latin typeface="Maven Pro"/>
                  <a:ea typeface="Maven Pro"/>
                  <a:cs typeface="Maven Pro"/>
                  <a:sym typeface="Maven Pro"/>
                </a:rPr>
                <a:t>7- UNSDG Contribution</a:t>
              </a:r>
            </a:p>
          </p:txBody>
        </p:sp>
        <p:sp>
          <p:nvSpPr>
            <p:cNvPr name="TextBox 14" id="14"/>
            <p:cNvSpPr txBox="true"/>
            <p:nvPr/>
          </p:nvSpPr>
          <p:spPr>
            <a:xfrm rot="0">
              <a:off x="0" y="4349224"/>
              <a:ext cx="8509293" cy="1117859"/>
            </a:xfrm>
            <a:prstGeom prst="rect">
              <a:avLst/>
            </a:prstGeom>
          </p:spPr>
          <p:txBody>
            <a:bodyPr anchor="t" rtlCol="false" tIns="0" lIns="0" bIns="0" rIns="0">
              <a:spAutoFit/>
            </a:bodyPr>
            <a:lstStyle/>
            <a:p>
              <a:pPr algn="just" marL="872741" indent="-436370" lvl="1">
                <a:lnSpc>
                  <a:spcPts val="8084"/>
                </a:lnSpc>
                <a:buFont typeface="Arial"/>
                <a:buChar char="•"/>
              </a:pPr>
              <a:r>
                <a:rPr lang="en-US" sz="4042">
                  <a:solidFill>
                    <a:srgbClr val="252930"/>
                  </a:solidFill>
                  <a:latin typeface="Maven Pro"/>
                  <a:ea typeface="Maven Pro"/>
                  <a:cs typeface="Maven Pro"/>
                  <a:sym typeface="Maven Pro"/>
                </a:rPr>
                <a:t>8- Recommendations</a:t>
              </a:r>
            </a:p>
          </p:txBody>
        </p:sp>
      </p:grpSp>
      <p:sp>
        <p:nvSpPr>
          <p:cNvPr name="TextBox 15" id="15"/>
          <p:cNvSpPr txBox="true"/>
          <p:nvPr/>
        </p:nvSpPr>
        <p:spPr>
          <a:xfrm rot="0">
            <a:off x="4995148" y="1860291"/>
            <a:ext cx="8297704" cy="845492"/>
          </a:xfrm>
          <a:prstGeom prst="rect">
            <a:avLst/>
          </a:prstGeom>
        </p:spPr>
        <p:txBody>
          <a:bodyPr anchor="t" rtlCol="false" tIns="0" lIns="0" bIns="0" rIns="0">
            <a:spAutoFit/>
          </a:bodyPr>
          <a:lstStyle/>
          <a:p>
            <a:pPr algn="ctr">
              <a:lnSpc>
                <a:spcPts val="5841"/>
              </a:lnSpc>
            </a:pPr>
            <a:r>
              <a:rPr lang="en-US" b="true" sz="7301">
                <a:solidFill>
                  <a:srgbClr val="252D37"/>
                </a:solidFill>
                <a:latin typeface="Maven Pro Bold"/>
                <a:ea typeface="Maven Pro Bold"/>
                <a:cs typeface="Maven Pro Bold"/>
                <a:sym typeface="Maven Pro Bold"/>
              </a:rPr>
              <a:t>OVERVIEW</a:t>
            </a:r>
          </a:p>
        </p:txBody>
      </p:sp>
      <p:sp>
        <p:nvSpPr>
          <p:cNvPr name="Freeform 16" id="16"/>
          <p:cNvSpPr/>
          <p:nvPr/>
        </p:nvSpPr>
        <p:spPr>
          <a:xfrm flipH="true" flipV="false" rot="0">
            <a:off x="-211950" y="-104775"/>
            <a:ext cx="4114800" cy="4114800"/>
          </a:xfrm>
          <a:custGeom>
            <a:avLst/>
            <a:gdLst/>
            <a:ahLst/>
            <a:cxnLst/>
            <a:rect r="r" b="b" t="t" l="l"/>
            <a:pathLst>
              <a:path h="4114800" w="4114800">
                <a:moveTo>
                  <a:pt x="4114800" y="0"/>
                </a:moveTo>
                <a:lnTo>
                  <a:pt x="0" y="0"/>
                </a:lnTo>
                <a:lnTo>
                  <a:pt x="0" y="4114800"/>
                </a:lnTo>
                <a:lnTo>
                  <a:pt x="4114800" y="4114800"/>
                </a:lnTo>
                <a:lnTo>
                  <a:pt x="41148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0">
            <a:off x="17773650" y="8229600"/>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14542983" y="9077308"/>
            <a:ext cx="2716317" cy="1358159"/>
          </a:xfrm>
          <a:custGeom>
            <a:avLst/>
            <a:gdLst/>
            <a:ahLst/>
            <a:cxnLst/>
            <a:rect r="r" b="b" t="t" l="l"/>
            <a:pathLst>
              <a:path h="1358159" w="2716317">
                <a:moveTo>
                  <a:pt x="0" y="0"/>
                </a:moveTo>
                <a:lnTo>
                  <a:pt x="2716317" y="0"/>
                </a:lnTo>
                <a:lnTo>
                  <a:pt x="2716317" y="1358159"/>
                </a:lnTo>
                <a:lnTo>
                  <a:pt x="0" y="13581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3E6E0"/>
        </a:solidFill>
      </p:bgPr>
    </p:bg>
    <p:spTree>
      <p:nvGrpSpPr>
        <p:cNvPr id="1" name=""/>
        <p:cNvGrpSpPr/>
        <p:nvPr/>
      </p:nvGrpSpPr>
      <p:grpSpPr>
        <a:xfrm>
          <a:off x="0" y="0"/>
          <a:ext cx="0" cy="0"/>
          <a:chOff x="0" y="0"/>
          <a:chExt cx="0" cy="0"/>
        </a:xfrm>
      </p:grpSpPr>
      <p:sp>
        <p:nvSpPr>
          <p:cNvPr name="TextBox 2" id="2"/>
          <p:cNvSpPr txBox="true"/>
          <p:nvPr/>
        </p:nvSpPr>
        <p:spPr>
          <a:xfrm rot="0">
            <a:off x="516220" y="3756017"/>
            <a:ext cx="7579585" cy="3733800"/>
          </a:xfrm>
          <a:prstGeom prst="rect">
            <a:avLst/>
          </a:prstGeom>
        </p:spPr>
        <p:txBody>
          <a:bodyPr anchor="t" rtlCol="false" tIns="0" lIns="0" bIns="0" rIns="0">
            <a:spAutoFit/>
          </a:bodyPr>
          <a:lstStyle/>
          <a:p>
            <a:pPr algn="just" marL="647700" indent="-323850" lvl="1">
              <a:lnSpc>
                <a:spcPts val="4200"/>
              </a:lnSpc>
              <a:buFont typeface="Arial"/>
              <a:buChar char="•"/>
            </a:pPr>
            <a:r>
              <a:rPr lang="en-US" sz="3000">
                <a:solidFill>
                  <a:srgbClr val="252D37"/>
                </a:solidFill>
                <a:latin typeface="Maven Pro"/>
                <a:ea typeface="Maven Pro"/>
                <a:cs typeface="Maven Pro"/>
                <a:sym typeface="Maven Pro"/>
              </a:rPr>
              <a:t>Sustainable urban mobility solutions are growing in importance across Canada.</a:t>
            </a:r>
          </a:p>
          <a:p>
            <a:pPr algn="l" marL="647700" indent="-323850" lvl="1">
              <a:lnSpc>
                <a:spcPts val="4200"/>
              </a:lnSpc>
              <a:buFont typeface="Arial"/>
              <a:buChar char="•"/>
            </a:pPr>
            <a:r>
              <a:rPr lang="en-US" sz="3000">
                <a:solidFill>
                  <a:srgbClr val="252D37"/>
                </a:solidFill>
                <a:latin typeface="Maven Pro"/>
                <a:ea typeface="Maven Pro"/>
                <a:cs typeface="Maven Pro"/>
                <a:sym typeface="Maven Pro"/>
              </a:rPr>
              <a:t>The Transportation Association of Canada (TAC)’s project studying shared micromobility in Canadian communities was the quickest funded project to date in it’s history.</a:t>
            </a:r>
          </a:p>
        </p:txBody>
      </p:sp>
      <p:sp>
        <p:nvSpPr>
          <p:cNvPr name="TextBox 3" id="3"/>
          <p:cNvSpPr txBox="true"/>
          <p:nvPr/>
        </p:nvSpPr>
        <p:spPr>
          <a:xfrm rot="0">
            <a:off x="4596087" y="1912981"/>
            <a:ext cx="9095826" cy="920751"/>
          </a:xfrm>
          <a:prstGeom prst="rect">
            <a:avLst/>
          </a:prstGeom>
        </p:spPr>
        <p:txBody>
          <a:bodyPr anchor="t" rtlCol="false" tIns="0" lIns="0" bIns="0" rIns="0">
            <a:spAutoFit/>
          </a:bodyPr>
          <a:lstStyle/>
          <a:p>
            <a:pPr algn="ctr">
              <a:lnSpc>
                <a:spcPts val="6400"/>
              </a:lnSpc>
            </a:pPr>
            <a:r>
              <a:rPr lang="en-US" b="true" sz="8000">
                <a:solidFill>
                  <a:srgbClr val="252D37"/>
                </a:solidFill>
                <a:latin typeface="Maven Pro Bold"/>
                <a:ea typeface="Maven Pro Bold"/>
                <a:cs typeface="Maven Pro Bold"/>
                <a:sym typeface="Maven Pro Bold"/>
              </a:rPr>
              <a:t>INTRODUCTION</a:t>
            </a:r>
          </a:p>
        </p:txBody>
      </p:sp>
      <p:sp>
        <p:nvSpPr>
          <p:cNvPr name="TextBox 4" id="4"/>
          <p:cNvSpPr txBox="true"/>
          <p:nvPr/>
        </p:nvSpPr>
        <p:spPr>
          <a:xfrm rot="0">
            <a:off x="9144000" y="3756017"/>
            <a:ext cx="8746782" cy="4800600"/>
          </a:xfrm>
          <a:prstGeom prst="rect">
            <a:avLst/>
          </a:prstGeom>
        </p:spPr>
        <p:txBody>
          <a:bodyPr anchor="t" rtlCol="false" tIns="0" lIns="0" bIns="0" rIns="0">
            <a:spAutoFit/>
          </a:bodyPr>
          <a:lstStyle/>
          <a:p>
            <a:pPr algn="l" marL="647700" indent="-323850" lvl="1">
              <a:lnSpc>
                <a:spcPts val="4200"/>
              </a:lnSpc>
              <a:buFont typeface="Arial"/>
              <a:buChar char="•"/>
            </a:pPr>
            <a:r>
              <a:rPr lang="en-US" sz="3000">
                <a:solidFill>
                  <a:srgbClr val="252D37"/>
                </a:solidFill>
                <a:latin typeface="Maven Pro"/>
                <a:ea typeface="Maven Pro"/>
                <a:cs typeface="Maven Pro"/>
                <a:sym typeface="Maven Pro"/>
              </a:rPr>
              <a:t>This study analyzes the thoughts and perceptions of the individuals within Canadian University towns.  </a:t>
            </a:r>
          </a:p>
          <a:p>
            <a:pPr algn="l" marL="647700" indent="-323850" lvl="1">
              <a:lnSpc>
                <a:spcPts val="4200"/>
              </a:lnSpc>
              <a:buFont typeface="Arial"/>
              <a:buChar char="•"/>
            </a:pPr>
            <a:r>
              <a:rPr lang="en-US" sz="3000">
                <a:solidFill>
                  <a:srgbClr val="252D37"/>
                </a:solidFill>
                <a:latin typeface="Maven Pro"/>
                <a:ea typeface="Maven Pro"/>
                <a:cs typeface="Maven Pro"/>
                <a:sym typeface="Maven Pro"/>
              </a:rPr>
              <a:t>The aim of this presentation is to examine the potential of micromobility within these towns, identify the key drivers &amp; barriers to adoption, and to discuss the integration of smart city frameworks and micromobility.</a:t>
            </a:r>
          </a:p>
          <a:p>
            <a:pPr algn="l">
              <a:lnSpc>
                <a:spcPts val="4200"/>
              </a:lnSpc>
            </a:pPr>
          </a:p>
        </p:txBody>
      </p:sp>
      <p:sp>
        <p:nvSpPr>
          <p:cNvPr name="Freeform 5" id="5"/>
          <p:cNvSpPr/>
          <p:nvPr/>
        </p:nvSpPr>
        <p:spPr>
          <a:xfrm flipH="false" flipV="false" rot="0">
            <a:off x="0" y="8229600"/>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028700" y="9077308"/>
            <a:ext cx="2716317" cy="1358159"/>
          </a:xfrm>
          <a:custGeom>
            <a:avLst/>
            <a:gdLst/>
            <a:ahLst/>
            <a:cxnLst/>
            <a:rect r="r" b="b" t="t" l="l"/>
            <a:pathLst>
              <a:path h="1358159" w="2716317">
                <a:moveTo>
                  <a:pt x="0" y="0"/>
                </a:moveTo>
                <a:lnTo>
                  <a:pt x="2716317" y="0"/>
                </a:lnTo>
                <a:lnTo>
                  <a:pt x="2716317" y="1358159"/>
                </a:lnTo>
                <a:lnTo>
                  <a:pt x="0" y="13581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4354175" y="-12382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3E6E0"/>
        </a:solidFill>
      </p:bgPr>
    </p:bg>
    <p:spTree>
      <p:nvGrpSpPr>
        <p:cNvPr id="1" name=""/>
        <p:cNvGrpSpPr/>
        <p:nvPr/>
      </p:nvGrpSpPr>
      <p:grpSpPr>
        <a:xfrm>
          <a:off x="0" y="0"/>
          <a:ext cx="0" cy="0"/>
          <a:chOff x="0" y="0"/>
          <a:chExt cx="0" cy="0"/>
        </a:xfrm>
      </p:grpSpPr>
      <p:sp>
        <p:nvSpPr>
          <p:cNvPr name="TextBox 2" id="2"/>
          <p:cNvSpPr txBox="true"/>
          <p:nvPr/>
        </p:nvSpPr>
        <p:spPr>
          <a:xfrm rot="0">
            <a:off x="1028700" y="3268775"/>
            <a:ext cx="7125047" cy="5969635"/>
          </a:xfrm>
          <a:prstGeom prst="rect">
            <a:avLst/>
          </a:prstGeom>
        </p:spPr>
        <p:txBody>
          <a:bodyPr anchor="t" rtlCol="false" tIns="0" lIns="0" bIns="0" rIns="0">
            <a:spAutoFit/>
          </a:bodyPr>
          <a:lstStyle/>
          <a:p>
            <a:pPr algn="l">
              <a:lnSpc>
                <a:spcPts val="4340"/>
              </a:lnSpc>
            </a:pPr>
            <a:r>
              <a:rPr lang="en-US" sz="3100">
                <a:solidFill>
                  <a:srgbClr val="252930"/>
                </a:solidFill>
                <a:latin typeface="Maven Pro"/>
                <a:ea typeface="Maven Pro"/>
                <a:cs typeface="Maven Pro"/>
                <a:sym typeface="Maven Pro"/>
              </a:rPr>
              <a:t>Micromobility refers to small, lightweight vehicles intended for single person use, typically over short distances. These include, bicycles, e-bikes, scooters, e-scooters, segways, mopeds, hoverboards etc. Shared micromobility however, typically refers to bike share and e-scooters. The shared micromobility scene is made up of various models. Docked bikes, Dockless Bikes and E-scooters.</a:t>
            </a:r>
          </a:p>
        </p:txBody>
      </p:sp>
      <p:sp>
        <p:nvSpPr>
          <p:cNvPr name="TextBox 3" id="3"/>
          <p:cNvSpPr txBox="true"/>
          <p:nvPr/>
        </p:nvSpPr>
        <p:spPr>
          <a:xfrm rot="0">
            <a:off x="705367" y="1486958"/>
            <a:ext cx="16877265" cy="1858017"/>
          </a:xfrm>
          <a:prstGeom prst="rect">
            <a:avLst/>
          </a:prstGeom>
        </p:spPr>
        <p:txBody>
          <a:bodyPr anchor="t" rtlCol="false" tIns="0" lIns="0" bIns="0" rIns="0">
            <a:spAutoFit/>
          </a:bodyPr>
          <a:lstStyle/>
          <a:p>
            <a:pPr algn="ctr">
              <a:lnSpc>
                <a:spcPts val="6320"/>
              </a:lnSpc>
            </a:pPr>
            <a:r>
              <a:rPr lang="en-US" b="true" sz="7900">
                <a:solidFill>
                  <a:srgbClr val="252930"/>
                </a:solidFill>
                <a:latin typeface="Maven Pro Bold"/>
                <a:ea typeface="Maven Pro Bold"/>
                <a:cs typeface="Maven Pro Bold"/>
                <a:sym typeface="Maven Pro Bold"/>
              </a:rPr>
              <a:t>DEFI</a:t>
            </a:r>
            <a:r>
              <a:rPr lang="en-US" b="true" sz="7900">
                <a:solidFill>
                  <a:srgbClr val="252930"/>
                </a:solidFill>
                <a:latin typeface="Maven Pro Bold"/>
                <a:ea typeface="Maven Pro Bold"/>
                <a:cs typeface="Maven Pro Bold"/>
                <a:sym typeface="Maven Pro Bold"/>
              </a:rPr>
              <a:t>NING MICROMOBILITY:</a:t>
            </a:r>
          </a:p>
          <a:p>
            <a:pPr algn="ctr">
              <a:lnSpc>
                <a:spcPts val="7200"/>
              </a:lnSpc>
            </a:pPr>
          </a:p>
        </p:txBody>
      </p:sp>
      <p:sp>
        <p:nvSpPr>
          <p:cNvPr name="Freeform 4" id="4"/>
          <p:cNvSpPr/>
          <p:nvPr/>
        </p:nvSpPr>
        <p:spPr>
          <a:xfrm flipH="true" flipV="false" rot="0">
            <a:off x="-211950" y="-104775"/>
            <a:ext cx="4114800" cy="4114800"/>
          </a:xfrm>
          <a:custGeom>
            <a:avLst/>
            <a:gdLst/>
            <a:ahLst/>
            <a:cxnLst/>
            <a:rect r="r" b="b" t="t" l="l"/>
            <a:pathLst>
              <a:path h="4114800" w="4114800">
                <a:moveTo>
                  <a:pt x="4114800" y="0"/>
                </a:moveTo>
                <a:lnTo>
                  <a:pt x="0" y="0"/>
                </a:lnTo>
                <a:lnTo>
                  <a:pt x="0" y="4114800"/>
                </a:lnTo>
                <a:lnTo>
                  <a:pt x="4114800" y="4114800"/>
                </a:lnTo>
                <a:lnTo>
                  <a:pt x="41148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7773650" y="8229600"/>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4542983" y="9077308"/>
            <a:ext cx="2716317" cy="1358159"/>
          </a:xfrm>
          <a:custGeom>
            <a:avLst/>
            <a:gdLst/>
            <a:ahLst/>
            <a:cxnLst/>
            <a:rect r="r" b="b" t="t" l="l"/>
            <a:pathLst>
              <a:path h="1358159" w="2716317">
                <a:moveTo>
                  <a:pt x="0" y="0"/>
                </a:moveTo>
                <a:lnTo>
                  <a:pt x="2716317" y="0"/>
                </a:lnTo>
                <a:lnTo>
                  <a:pt x="2716317" y="1358159"/>
                </a:lnTo>
                <a:lnTo>
                  <a:pt x="0" y="13581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9144000" y="2505559"/>
            <a:ext cx="4005719" cy="4056199"/>
          </a:xfrm>
          <a:custGeom>
            <a:avLst/>
            <a:gdLst/>
            <a:ahLst/>
            <a:cxnLst/>
            <a:rect r="r" b="b" t="t" l="l"/>
            <a:pathLst>
              <a:path h="4056199" w="4005719">
                <a:moveTo>
                  <a:pt x="0" y="0"/>
                </a:moveTo>
                <a:lnTo>
                  <a:pt x="4005719" y="0"/>
                </a:lnTo>
                <a:lnTo>
                  <a:pt x="4005719" y="4056199"/>
                </a:lnTo>
                <a:lnTo>
                  <a:pt x="0" y="4056199"/>
                </a:lnTo>
                <a:lnTo>
                  <a:pt x="0" y="0"/>
                </a:lnTo>
                <a:close/>
              </a:path>
            </a:pathLst>
          </a:custGeom>
          <a:blipFill>
            <a:blip r:embed="rId9"/>
            <a:stretch>
              <a:fillRect l="-33219" t="-4360" r="-56176" b="-1246"/>
            </a:stretch>
          </a:blipFill>
        </p:spPr>
      </p:sp>
      <p:sp>
        <p:nvSpPr>
          <p:cNvPr name="Freeform 8" id="8"/>
          <p:cNvSpPr/>
          <p:nvPr/>
        </p:nvSpPr>
        <p:spPr>
          <a:xfrm flipH="false" flipV="false" rot="0">
            <a:off x="13013634" y="6091714"/>
            <a:ext cx="5018126" cy="3919354"/>
          </a:xfrm>
          <a:custGeom>
            <a:avLst/>
            <a:gdLst/>
            <a:ahLst/>
            <a:cxnLst/>
            <a:rect r="r" b="b" t="t" l="l"/>
            <a:pathLst>
              <a:path h="3919354" w="5018126">
                <a:moveTo>
                  <a:pt x="0" y="0"/>
                </a:moveTo>
                <a:lnTo>
                  <a:pt x="5018126" y="0"/>
                </a:lnTo>
                <a:lnTo>
                  <a:pt x="5018126" y="3919355"/>
                </a:lnTo>
                <a:lnTo>
                  <a:pt x="0" y="3919355"/>
                </a:lnTo>
                <a:lnTo>
                  <a:pt x="0" y="0"/>
                </a:lnTo>
                <a:close/>
              </a:path>
            </a:pathLst>
          </a:custGeom>
          <a:blipFill>
            <a:blip r:embed="rId10"/>
            <a:stretch>
              <a:fillRect l="-22115" t="-3890" r="-35052"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3E6E0"/>
        </a:solidFill>
      </p:bgPr>
    </p:bg>
    <p:spTree>
      <p:nvGrpSpPr>
        <p:cNvPr id="1" name=""/>
        <p:cNvGrpSpPr/>
        <p:nvPr/>
      </p:nvGrpSpPr>
      <p:grpSpPr>
        <a:xfrm>
          <a:off x="0" y="0"/>
          <a:ext cx="0" cy="0"/>
          <a:chOff x="0" y="0"/>
          <a:chExt cx="0" cy="0"/>
        </a:xfrm>
      </p:grpSpPr>
      <p:sp>
        <p:nvSpPr>
          <p:cNvPr name="TextBox 2" id="2"/>
          <p:cNvSpPr txBox="true"/>
          <p:nvPr/>
        </p:nvSpPr>
        <p:spPr>
          <a:xfrm rot="0">
            <a:off x="3745017" y="1619989"/>
            <a:ext cx="10441907" cy="922447"/>
          </a:xfrm>
          <a:prstGeom prst="rect">
            <a:avLst/>
          </a:prstGeom>
        </p:spPr>
        <p:txBody>
          <a:bodyPr anchor="t" rtlCol="false" tIns="0" lIns="0" bIns="0" rIns="0">
            <a:spAutoFit/>
          </a:bodyPr>
          <a:lstStyle/>
          <a:p>
            <a:pPr algn="ctr">
              <a:lnSpc>
                <a:spcPts val="6426"/>
              </a:lnSpc>
            </a:pPr>
            <a:r>
              <a:rPr lang="en-US" b="true" sz="8033">
                <a:solidFill>
                  <a:srgbClr val="252930"/>
                </a:solidFill>
                <a:latin typeface="Maven Pro Bold"/>
                <a:ea typeface="Maven Pro Bold"/>
                <a:cs typeface="Maven Pro Bold"/>
                <a:sym typeface="Maven Pro Bold"/>
              </a:rPr>
              <a:t>RESEARCH METHOD</a:t>
            </a:r>
          </a:p>
        </p:txBody>
      </p:sp>
      <p:grpSp>
        <p:nvGrpSpPr>
          <p:cNvPr name="Group 3" id="3"/>
          <p:cNvGrpSpPr/>
          <p:nvPr/>
        </p:nvGrpSpPr>
        <p:grpSpPr>
          <a:xfrm rot="0">
            <a:off x="6603099" y="4037152"/>
            <a:ext cx="5081802" cy="4247850"/>
            <a:chOff x="0" y="0"/>
            <a:chExt cx="6775736" cy="5663800"/>
          </a:xfrm>
        </p:grpSpPr>
        <p:grpSp>
          <p:nvGrpSpPr>
            <p:cNvPr name="Group 4" id="4"/>
            <p:cNvGrpSpPr/>
            <p:nvPr/>
          </p:nvGrpSpPr>
          <p:grpSpPr>
            <a:xfrm rot="0">
              <a:off x="0" y="0"/>
              <a:ext cx="6775736" cy="5663800"/>
              <a:chOff x="0" y="0"/>
              <a:chExt cx="1836416" cy="1535050"/>
            </a:xfrm>
          </p:grpSpPr>
          <p:sp>
            <p:nvSpPr>
              <p:cNvPr name="Freeform 5" id="5"/>
              <p:cNvSpPr/>
              <p:nvPr/>
            </p:nvSpPr>
            <p:spPr>
              <a:xfrm flipH="false" flipV="false" rot="0">
                <a:off x="0" y="0"/>
                <a:ext cx="1836416" cy="1535050"/>
              </a:xfrm>
              <a:custGeom>
                <a:avLst/>
                <a:gdLst/>
                <a:ahLst/>
                <a:cxnLst/>
                <a:rect r="r" b="b" t="t" l="l"/>
                <a:pathLst>
                  <a:path h="1535050" w="1836416">
                    <a:moveTo>
                      <a:pt x="56627" y="0"/>
                    </a:moveTo>
                    <a:lnTo>
                      <a:pt x="1779789" y="0"/>
                    </a:lnTo>
                    <a:cubicBezTo>
                      <a:pt x="1794808" y="0"/>
                      <a:pt x="1809211" y="5966"/>
                      <a:pt x="1819831" y="16586"/>
                    </a:cubicBezTo>
                    <a:cubicBezTo>
                      <a:pt x="1830450" y="27205"/>
                      <a:pt x="1836416" y="41608"/>
                      <a:pt x="1836416" y="56627"/>
                    </a:cubicBezTo>
                    <a:lnTo>
                      <a:pt x="1836416" y="1478423"/>
                    </a:lnTo>
                    <a:cubicBezTo>
                      <a:pt x="1836416" y="1509697"/>
                      <a:pt x="1811063" y="1535050"/>
                      <a:pt x="1779789" y="1535050"/>
                    </a:cubicBezTo>
                    <a:lnTo>
                      <a:pt x="56627" y="1535050"/>
                    </a:lnTo>
                    <a:cubicBezTo>
                      <a:pt x="25353" y="1535050"/>
                      <a:pt x="0" y="1509697"/>
                      <a:pt x="0" y="1478423"/>
                    </a:cubicBezTo>
                    <a:lnTo>
                      <a:pt x="0" y="56627"/>
                    </a:lnTo>
                    <a:cubicBezTo>
                      <a:pt x="0" y="25353"/>
                      <a:pt x="25353" y="0"/>
                      <a:pt x="56627" y="0"/>
                    </a:cubicBezTo>
                    <a:close/>
                  </a:path>
                </a:pathLst>
              </a:custGeom>
              <a:solidFill>
                <a:srgbClr val="C0B3A0">
                  <a:alpha val="53725"/>
                </a:srgbClr>
              </a:solidFill>
            </p:spPr>
          </p:sp>
          <p:sp>
            <p:nvSpPr>
              <p:cNvPr name="TextBox 6" id="6"/>
              <p:cNvSpPr txBox="true"/>
              <p:nvPr/>
            </p:nvSpPr>
            <p:spPr>
              <a:xfrm>
                <a:off x="0" y="-38100"/>
                <a:ext cx="1836416" cy="1573150"/>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630536" y="1633739"/>
              <a:ext cx="5875191" cy="3529577"/>
            </a:xfrm>
            <a:prstGeom prst="rect">
              <a:avLst/>
            </a:prstGeom>
          </p:spPr>
          <p:txBody>
            <a:bodyPr anchor="t" rtlCol="false" tIns="0" lIns="0" bIns="0" rIns="0">
              <a:spAutoFit/>
            </a:bodyPr>
            <a:lstStyle/>
            <a:p>
              <a:pPr algn="l">
                <a:lnSpc>
                  <a:spcPts val="3061"/>
                </a:lnSpc>
              </a:pPr>
              <a:r>
                <a:rPr lang="en-US" sz="2186">
                  <a:solidFill>
                    <a:srgbClr val="252930"/>
                  </a:solidFill>
                  <a:latin typeface="Maven Pro"/>
                  <a:ea typeface="Maven Pro"/>
                  <a:cs typeface="Maven Pro"/>
                  <a:sym typeface="Maven Pro"/>
                </a:rPr>
                <a:t>Interview were conducted with Canadian micromobility researchers, micromobility program operators, city planning officials, the Ministry of Transportation &amp; Infrastructure, &amp; the TAC.</a:t>
              </a:r>
            </a:p>
          </p:txBody>
        </p:sp>
        <p:sp>
          <p:nvSpPr>
            <p:cNvPr name="TextBox 8" id="8"/>
            <p:cNvSpPr txBox="true"/>
            <p:nvPr/>
          </p:nvSpPr>
          <p:spPr>
            <a:xfrm rot="0">
              <a:off x="1251173" y="363453"/>
              <a:ext cx="4633917" cy="1104140"/>
            </a:xfrm>
            <a:prstGeom prst="rect">
              <a:avLst/>
            </a:prstGeom>
          </p:spPr>
          <p:txBody>
            <a:bodyPr anchor="t" rtlCol="false" tIns="0" lIns="0" bIns="0" rIns="0">
              <a:spAutoFit/>
            </a:bodyPr>
            <a:lstStyle/>
            <a:p>
              <a:pPr algn="ctr">
                <a:lnSpc>
                  <a:spcPts val="2915"/>
                </a:lnSpc>
              </a:pPr>
              <a:r>
                <a:rPr lang="en-US" b="true" sz="3644">
                  <a:solidFill>
                    <a:srgbClr val="252930"/>
                  </a:solidFill>
                  <a:latin typeface="Maven Pro Bold"/>
                  <a:ea typeface="Maven Pro Bold"/>
                  <a:cs typeface="Maven Pro Bold"/>
                  <a:sym typeface="Maven Pro Bold"/>
                </a:rPr>
                <a:t>Expert Interviews</a:t>
              </a:r>
            </a:p>
          </p:txBody>
        </p:sp>
      </p:grpSp>
      <p:grpSp>
        <p:nvGrpSpPr>
          <p:cNvPr name="Group 9" id="9"/>
          <p:cNvGrpSpPr/>
          <p:nvPr/>
        </p:nvGrpSpPr>
        <p:grpSpPr>
          <a:xfrm rot="0">
            <a:off x="258110" y="4037152"/>
            <a:ext cx="5081802" cy="3156687"/>
            <a:chOff x="0" y="0"/>
            <a:chExt cx="6775736" cy="4208915"/>
          </a:xfrm>
        </p:grpSpPr>
        <p:grpSp>
          <p:nvGrpSpPr>
            <p:cNvPr name="Group 10" id="10"/>
            <p:cNvGrpSpPr/>
            <p:nvPr/>
          </p:nvGrpSpPr>
          <p:grpSpPr>
            <a:xfrm rot="0">
              <a:off x="0" y="0"/>
              <a:ext cx="6775736" cy="4208915"/>
              <a:chOff x="0" y="0"/>
              <a:chExt cx="1836416" cy="1140735"/>
            </a:xfrm>
          </p:grpSpPr>
          <p:sp>
            <p:nvSpPr>
              <p:cNvPr name="Freeform 11" id="11"/>
              <p:cNvSpPr/>
              <p:nvPr/>
            </p:nvSpPr>
            <p:spPr>
              <a:xfrm flipH="false" flipV="false" rot="0">
                <a:off x="0" y="0"/>
                <a:ext cx="1836416" cy="1140735"/>
              </a:xfrm>
              <a:custGeom>
                <a:avLst/>
                <a:gdLst/>
                <a:ahLst/>
                <a:cxnLst/>
                <a:rect r="r" b="b" t="t" l="l"/>
                <a:pathLst>
                  <a:path h="1140735" w="1836416">
                    <a:moveTo>
                      <a:pt x="56627" y="0"/>
                    </a:moveTo>
                    <a:lnTo>
                      <a:pt x="1779789" y="0"/>
                    </a:lnTo>
                    <a:cubicBezTo>
                      <a:pt x="1794808" y="0"/>
                      <a:pt x="1809211" y="5966"/>
                      <a:pt x="1819831" y="16586"/>
                    </a:cubicBezTo>
                    <a:cubicBezTo>
                      <a:pt x="1830450" y="27205"/>
                      <a:pt x="1836416" y="41608"/>
                      <a:pt x="1836416" y="56627"/>
                    </a:cubicBezTo>
                    <a:lnTo>
                      <a:pt x="1836416" y="1084109"/>
                    </a:lnTo>
                    <a:cubicBezTo>
                      <a:pt x="1836416" y="1115383"/>
                      <a:pt x="1811063" y="1140735"/>
                      <a:pt x="1779789" y="1140735"/>
                    </a:cubicBezTo>
                    <a:lnTo>
                      <a:pt x="56627" y="1140735"/>
                    </a:lnTo>
                    <a:cubicBezTo>
                      <a:pt x="41608" y="1140735"/>
                      <a:pt x="27205" y="1134769"/>
                      <a:pt x="16586" y="1124150"/>
                    </a:cubicBezTo>
                    <a:cubicBezTo>
                      <a:pt x="5966" y="1113530"/>
                      <a:pt x="0" y="1099127"/>
                      <a:pt x="0" y="1084109"/>
                    </a:cubicBezTo>
                    <a:lnTo>
                      <a:pt x="0" y="56627"/>
                    </a:lnTo>
                    <a:cubicBezTo>
                      <a:pt x="0" y="25353"/>
                      <a:pt x="25353" y="0"/>
                      <a:pt x="56627" y="0"/>
                    </a:cubicBezTo>
                    <a:close/>
                  </a:path>
                </a:pathLst>
              </a:custGeom>
              <a:solidFill>
                <a:srgbClr val="C0B3A0">
                  <a:alpha val="53725"/>
                </a:srgbClr>
              </a:solidFill>
            </p:spPr>
          </p:sp>
          <p:sp>
            <p:nvSpPr>
              <p:cNvPr name="TextBox 12" id="12"/>
              <p:cNvSpPr txBox="true"/>
              <p:nvPr/>
            </p:nvSpPr>
            <p:spPr>
              <a:xfrm>
                <a:off x="0" y="-38100"/>
                <a:ext cx="1836416" cy="1178835"/>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848853" y="363453"/>
              <a:ext cx="4544882" cy="613571"/>
            </a:xfrm>
            <a:prstGeom prst="rect">
              <a:avLst/>
            </a:prstGeom>
          </p:spPr>
          <p:txBody>
            <a:bodyPr anchor="t" rtlCol="false" tIns="0" lIns="0" bIns="0" rIns="0">
              <a:spAutoFit/>
            </a:bodyPr>
            <a:lstStyle/>
            <a:p>
              <a:pPr algn="ctr">
                <a:lnSpc>
                  <a:spcPts val="2915"/>
                </a:lnSpc>
              </a:pPr>
              <a:r>
                <a:rPr lang="en-US" b="true" sz="3644">
                  <a:solidFill>
                    <a:srgbClr val="252930"/>
                  </a:solidFill>
                  <a:latin typeface="Maven Pro Bold"/>
                  <a:ea typeface="Maven Pro Bold"/>
                  <a:cs typeface="Maven Pro Bold"/>
                  <a:sym typeface="Maven Pro Bold"/>
                </a:rPr>
                <a:t>Surveys</a:t>
              </a:r>
            </a:p>
          </p:txBody>
        </p:sp>
        <p:sp>
          <p:nvSpPr>
            <p:cNvPr name="TextBox 14" id="14"/>
            <p:cNvSpPr txBox="true"/>
            <p:nvPr/>
          </p:nvSpPr>
          <p:spPr>
            <a:xfrm rot="0">
              <a:off x="557130" y="1143170"/>
              <a:ext cx="5661476" cy="2565261"/>
            </a:xfrm>
            <a:prstGeom prst="rect">
              <a:avLst/>
            </a:prstGeom>
          </p:spPr>
          <p:txBody>
            <a:bodyPr anchor="t" rtlCol="false" tIns="0" lIns="0" bIns="0" rIns="0">
              <a:spAutoFit/>
            </a:bodyPr>
            <a:lstStyle/>
            <a:p>
              <a:pPr algn="just">
                <a:lnSpc>
                  <a:spcPts val="3061"/>
                </a:lnSpc>
              </a:pPr>
              <a:r>
                <a:rPr lang="en-US" sz="2186">
                  <a:solidFill>
                    <a:srgbClr val="252930"/>
                  </a:solidFill>
                  <a:latin typeface="Maven Pro"/>
                  <a:ea typeface="Maven Pro"/>
                  <a:cs typeface="Maven Pro"/>
                  <a:sym typeface="Maven Pro"/>
                </a:rPr>
                <a:t>Surveys were designed for each of the target study areas to gather the the local perceptions about micromobility and their city’s adoption of it. </a:t>
              </a:r>
            </a:p>
          </p:txBody>
        </p:sp>
      </p:grpSp>
      <p:sp>
        <p:nvSpPr>
          <p:cNvPr name="Freeform 15" id="15"/>
          <p:cNvSpPr/>
          <p:nvPr/>
        </p:nvSpPr>
        <p:spPr>
          <a:xfrm flipH="false" flipV="false" rot="0">
            <a:off x="0" y="8229600"/>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1028700" y="9077308"/>
            <a:ext cx="2716317" cy="1358159"/>
          </a:xfrm>
          <a:custGeom>
            <a:avLst/>
            <a:gdLst/>
            <a:ahLst/>
            <a:cxnLst/>
            <a:rect r="r" b="b" t="t" l="l"/>
            <a:pathLst>
              <a:path h="1358159" w="2716317">
                <a:moveTo>
                  <a:pt x="0" y="0"/>
                </a:moveTo>
                <a:lnTo>
                  <a:pt x="2716317" y="0"/>
                </a:lnTo>
                <a:lnTo>
                  <a:pt x="2716317" y="1358159"/>
                </a:lnTo>
                <a:lnTo>
                  <a:pt x="0" y="135815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14354175" y="-12382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8" id="18"/>
          <p:cNvGrpSpPr/>
          <p:nvPr/>
        </p:nvGrpSpPr>
        <p:grpSpPr>
          <a:xfrm rot="0">
            <a:off x="13004199" y="4037152"/>
            <a:ext cx="5081802" cy="4247850"/>
            <a:chOff x="0" y="0"/>
            <a:chExt cx="6775736" cy="5663800"/>
          </a:xfrm>
        </p:grpSpPr>
        <p:grpSp>
          <p:nvGrpSpPr>
            <p:cNvPr name="Group 19" id="19"/>
            <p:cNvGrpSpPr/>
            <p:nvPr/>
          </p:nvGrpSpPr>
          <p:grpSpPr>
            <a:xfrm rot="0">
              <a:off x="0" y="0"/>
              <a:ext cx="6775736" cy="5663800"/>
              <a:chOff x="0" y="0"/>
              <a:chExt cx="1836416" cy="1535050"/>
            </a:xfrm>
          </p:grpSpPr>
          <p:sp>
            <p:nvSpPr>
              <p:cNvPr name="Freeform 20" id="20"/>
              <p:cNvSpPr/>
              <p:nvPr/>
            </p:nvSpPr>
            <p:spPr>
              <a:xfrm flipH="false" flipV="false" rot="0">
                <a:off x="0" y="0"/>
                <a:ext cx="1836416" cy="1535050"/>
              </a:xfrm>
              <a:custGeom>
                <a:avLst/>
                <a:gdLst/>
                <a:ahLst/>
                <a:cxnLst/>
                <a:rect r="r" b="b" t="t" l="l"/>
                <a:pathLst>
                  <a:path h="1535050" w="1836416">
                    <a:moveTo>
                      <a:pt x="56627" y="0"/>
                    </a:moveTo>
                    <a:lnTo>
                      <a:pt x="1779789" y="0"/>
                    </a:lnTo>
                    <a:cubicBezTo>
                      <a:pt x="1794808" y="0"/>
                      <a:pt x="1809211" y="5966"/>
                      <a:pt x="1819831" y="16586"/>
                    </a:cubicBezTo>
                    <a:cubicBezTo>
                      <a:pt x="1830450" y="27205"/>
                      <a:pt x="1836416" y="41608"/>
                      <a:pt x="1836416" y="56627"/>
                    </a:cubicBezTo>
                    <a:lnTo>
                      <a:pt x="1836416" y="1478423"/>
                    </a:lnTo>
                    <a:cubicBezTo>
                      <a:pt x="1836416" y="1509697"/>
                      <a:pt x="1811063" y="1535050"/>
                      <a:pt x="1779789" y="1535050"/>
                    </a:cubicBezTo>
                    <a:lnTo>
                      <a:pt x="56627" y="1535050"/>
                    </a:lnTo>
                    <a:cubicBezTo>
                      <a:pt x="25353" y="1535050"/>
                      <a:pt x="0" y="1509697"/>
                      <a:pt x="0" y="1478423"/>
                    </a:cubicBezTo>
                    <a:lnTo>
                      <a:pt x="0" y="56627"/>
                    </a:lnTo>
                    <a:cubicBezTo>
                      <a:pt x="0" y="25353"/>
                      <a:pt x="25353" y="0"/>
                      <a:pt x="56627" y="0"/>
                    </a:cubicBezTo>
                    <a:close/>
                  </a:path>
                </a:pathLst>
              </a:custGeom>
              <a:solidFill>
                <a:srgbClr val="C0B3A0">
                  <a:alpha val="53725"/>
                </a:srgbClr>
              </a:solidFill>
            </p:spPr>
          </p:sp>
          <p:sp>
            <p:nvSpPr>
              <p:cNvPr name="TextBox 21" id="21"/>
              <p:cNvSpPr txBox="true"/>
              <p:nvPr/>
            </p:nvSpPr>
            <p:spPr>
              <a:xfrm>
                <a:off x="0" y="-38100"/>
                <a:ext cx="1836416" cy="1573150"/>
              </a:xfrm>
              <a:prstGeom prst="rect">
                <a:avLst/>
              </a:prstGeom>
            </p:spPr>
            <p:txBody>
              <a:bodyPr anchor="ctr" rtlCol="false" tIns="50800" lIns="50800" bIns="50800" rIns="50800"/>
              <a:lstStyle/>
              <a:p>
                <a:pPr algn="ctr">
                  <a:lnSpc>
                    <a:spcPts val="2659"/>
                  </a:lnSpc>
                  <a:spcBef>
                    <a:spcPct val="0"/>
                  </a:spcBef>
                </a:pPr>
              </a:p>
            </p:txBody>
          </p:sp>
        </p:grpSp>
        <p:sp>
          <p:nvSpPr>
            <p:cNvPr name="TextBox 22" id="22"/>
            <p:cNvSpPr txBox="true"/>
            <p:nvPr/>
          </p:nvSpPr>
          <p:spPr>
            <a:xfrm rot="0">
              <a:off x="630536" y="1633739"/>
              <a:ext cx="5875191" cy="3529577"/>
            </a:xfrm>
            <a:prstGeom prst="rect">
              <a:avLst/>
            </a:prstGeom>
          </p:spPr>
          <p:txBody>
            <a:bodyPr anchor="t" rtlCol="false" tIns="0" lIns="0" bIns="0" rIns="0">
              <a:spAutoFit/>
            </a:bodyPr>
            <a:lstStyle/>
            <a:p>
              <a:pPr algn="l">
                <a:lnSpc>
                  <a:spcPts val="3061"/>
                </a:lnSpc>
              </a:pPr>
              <a:r>
                <a:rPr lang="en-US" sz="2186">
                  <a:solidFill>
                    <a:srgbClr val="252930"/>
                  </a:solidFill>
                  <a:latin typeface="Maven Pro"/>
                  <a:ea typeface="Maven Pro"/>
                  <a:cs typeface="Maven Pro"/>
                  <a:sym typeface="Maven Pro"/>
                </a:rPr>
                <a:t>Publications from the last 5 years on micromobility, sustainable transportation, smart city frameworks, and active transportation were reviewed in order to plan the survey creation and prepare interview questions. </a:t>
              </a:r>
            </a:p>
          </p:txBody>
        </p:sp>
        <p:sp>
          <p:nvSpPr>
            <p:cNvPr name="TextBox 23" id="23"/>
            <p:cNvSpPr txBox="true"/>
            <p:nvPr/>
          </p:nvSpPr>
          <p:spPr>
            <a:xfrm rot="0">
              <a:off x="1251173" y="363453"/>
              <a:ext cx="4633917" cy="1104140"/>
            </a:xfrm>
            <a:prstGeom prst="rect">
              <a:avLst/>
            </a:prstGeom>
          </p:spPr>
          <p:txBody>
            <a:bodyPr anchor="t" rtlCol="false" tIns="0" lIns="0" bIns="0" rIns="0">
              <a:spAutoFit/>
            </a:bodyPr>
            <a:lstStyle/>
            <a:p>
              <a:pPr algn="ctr">
                <a:lnSpc>
                  <a:spcPts val="2915"/>
                </a:lnSpc>
              </a:pPr>
              <a:r>
                <a:rPr lang="en-US" b="true" sz="3644">
                  <a:solidFill>
                    <a:srgbClr val="252930"/>
                  </a:solidFill>
                  <a:latin typeface="Maven Pro Bold"/>
                  <a:ea typeface="Maven Pro Bold"/>
                  <a:cs typeface="Maven Pro Bold"/>
                  <a:sym typeface="Maven Pro Bold"/>
                </a:rPr>
                <a:t>Literature Review</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3E6E0"/>
        </a:solidFill>
      </p:bgPr>
    </p:bg>
    <p:spTree>
      <p:nvGrpSpPr>
        <p:cNvPr id="1" name=""/>
        <p:cNvGrpSpPr/>
        <p:nvPr/>
      </p:nvGrpSpPr>
      <p:grpSpPr>
        <a:xfrm>
          <a:off x="0" y="0"/>
          <a:ext cx="0" cy="0"/>
          <a:chOff x="0" y="0"/>
          <a:chExt cx="0" cy="0"/>
        </a:xfrm>
      </p:grpSpPr>
      <p:sp>
        <p:nvSpPr>
          <p:cNvPr name="TextBox 2" id="2"/>
          <p:cNvSpPr txBox="true"/>
          <p:nvPr/>
        </p:nvSpPr>
        <p:spPr>
          <a:xfrm rot="0">
            <a:off x="1214005" y="2705100"/>
            <a:ext cx="8973032" cy="6934200"/>
          </a:xfrm>
          <a:prstGeom prst="rect">
            <a:avLst/>
          </a:prstGeom>
        </p:spPr>
        <p:txBody>
          <a:bodyPr anchor="t" rtlCol="false" tIns="0" lIns="0" bIns="0" rIns="0">
            <a:spAutoFit/>
          </a:bodyPr>
          <a:lstStyle/>
          <a:p>
            <a:pPr algn="l">
              <a:lnSpc>
                <a:spcPts val="4200"/>
              </a:lnSpc>
            </a:pPr>
            <a:r>
              <a:rPr lang="en-US" sz="3000">
                <a:solidFill>
                  <a:srgbClr val="252930"/>
                </a:solidFill>
                <a:latin typeface="Maven Pro"/>
                <a:ea typeface="Maven Pro"/>
                <a:cs typeface="Maven Pro"/>
                <a:sym typeface="Maven Pro"/>
              </a:rPr>
              <a:t>We ran a survey modeled after a CHATRLab study investigating the micromobility perceptions in Vancouver. Our survey ran from late November - early December and received 121 responses. </a:t>
            </a:r>
          </a:p>
          <a:p>
            <a:pPr algn="l">
              <a:lnSpc>
                <a:spcPts val="4200"/>
              </a:lnSpc>
            </a:pPr>
          </a:p>
          <a:p>
            <a:pPr algn="l">
              <a:lnSpc>
                <a:spcPts val="4200"/>
              </a:lnSpc>
            </a:pPr>
            <a:r>
              <a:rPr lang="en-US" sz="3000">
                <a:solidFill>
                  <a:srgbClr val="252930"/>
                </a:solidFill>
                <a:latin typeface="Maven Pro"/>
                <a:ea typeface="Maven Pro"/>
                <a:cs typeface="Maven Pro"/>
                <a:sym typeface="Maven Pro"/>
              </a:rPr>
              <a:t>We found that 45% of the respondents who use private motor vehicles indicated that they would like to decrease their car usage. </a:t>
            </a:r>
          </a:p>
          <a:p>
            <a:pPr algn="l">
              <a:lnSpc>
                <a:spcPts val="4200"/>
              </a:lnSpc>
            </a:pPr>
          </a:p>
          <a:p>
            <a:pPr algn="l">
              <a:lnSpc>
                <a:spcPts val="4200"/>
              </a:lnSpc>
            </a:pPr>
            <a:r>
              <a:rPr lang="en-US" sz="3000">
                <a:solidFill>
                  <a:srgbClr val="252930"/>
                </a:solidFill>
                <a:latin typeface="Maven Pro"/>
                <a:ea typeface="Maven Pro"/>
                <a:cs typeface="Maven Pro"/>
                <a:sym typeface="Maven Pro"/>
              </a:rPr>
              <a:t>The top motivating factors for e-mobility use were ease of travel &amp; convenience, environmental benefits, reduced transportation costs, and increased physical activity.</a:t>
            </a:r>
          </a:p>
        </p:txBody>
      </p:sp>
      <p:pic>
        <p:nvPicPr>
          <p:cNvPr name="Picture 3" id="3"/>
          <p:cNvPicPr>
            <a:picLocks noChangeAspect="true"/>
          </p:cNvPicPr>
          <p:nvPr/>
        </p:nvPicPr>
        <p:blipFill>
          <a:blip r:embed="rId3"/>
          <a:stretch>
            <a:fillRect/>
          </a:stretch>
        </p:blipFill>
        <p:spPr>
          <a:xfrm rot="0">
            <a:off x="10063952" y="2939024"/>
            <a:ext cx="8410579" cy="5991457"/>
          </a:xfrm>
          <a:prstGeom prst="rect">
            <a:avLst/>
          </a:prstGeom>
        </p:spPr>
      </p:pic>
      <p:sp>
        <p:nvSpPr>
          <p:cNvPr name="Freeform 4" id="4"/>
          <p:cNvSpPr/>
          <p:nvPr/>
        </p:nvSpPr>
        <p:spPr>
          <a:xfrm flipH="true" flipV="false" rot="0">
            <a:off x="-211950" y="-104775"/>
            <a:ext cx="4114800" cy="4114800"/>
          </a:xfrm>
          <a:custGeom>
            <a:avLst/>
            <a:gdLst/>
            <a:ahLst/>
            <a:cxnLst/>
            <a:rect r="r" b="b" t="t" l="l"/>
            <a:pathLst>
              <a:path h="4114800" w="4114800">
                <a:moveTo>
                  <a:pt x="4114800" y="0"/>
                </a:moveTo>
                <a:lnTo>
                  <a:pt x="0" y="0"/>
                </a:lnTo>
                <a:lnTo>
                  <a:pt x="0" y="4114800"/>
                </a:lnTo>
                <a:lnTo>
                  <a:pt x="4114800" y="4114800"/>
                </a:lnTo>
                <a:lnTo>
                  <a:pt x="41148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7773650" y="8229600"/>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5400000">
            <a:off x="15972490" y="9000190"/>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891789" y="675917"/>
            <a:ext cx="15881861" cy="1730376"/>
          </a:xfrm>
          <a:prstGeom prst="rect">
            <a:avLst/>
          </a:prstGeom>
        </p:spPr>
        <p:txBody>
          <a:bodyPr anchor="t" rtlCol="false" tIns="0" lIns="0" bIns="0" rIns="0">
            <a:spAutoFit/>
          </a:bodyPr>
          <a:lstStyle/>
          <a:p>
            <a:pPr algn="ctr">
              <a:lnSpc>
                <a:spcPts val="6400"/>
              </a:lnSpc>
            </a:pPr>
            <a:r>
              <a:rPr lang="en-US" b="true" sz="8000">
                <a:solidFill>
                  <a:srgbClr val="252930"/>
                </a:solidFill>
                <a:latin typeface="Maven Pro Bold"/>
                <a:ea typeface="Maven Pro Bold"/>
                <a:cs typeface="Maven Pro Bold"/>
                <a:sym typeface="Maven Pro Bold"/>
              </a:rPr>
              <a:t>KEY DRIVERS FOR MICROMOBILITY ADOPTION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3E6E0"/>
        </a:solidFill>
      </p:bgPr>
    </p:bg>
    <p:spTree>
      <p:nvGrpSpPr>
        <p:cNvPr id="1" name=""/>
        <p:cNvGrpSpPr/>
        <p:nvPr/>
      </p:nvGrpSpPr>
      <p:grpSpPr>
        <a:xfrm>
          <a:off x="0" y="0"/>
          <a:ext cx="0" cy="0"/>
          <a:chOff x="0" y="0"/>
          <a:chExt cx="0" cy="0"/>
        </a:xfrm>
      </p:grpSpPr>
      <p:sp>
        <p:nvSpPr>
          <p:cNvPr name="TextBox 2" id="2"/>
          <p:cNvSpPr txBox="true"/>
          <p:nvPr/>
        </p:nvSpPr>
        <p:spPr>
          <a:xfrm rot="0">
            <a:off x="670655" y="1639834"/>
            <a:ext cx="14853161" cy="1618221"/>
          </a:xfrm>
          <a:prstGeom prst="rect">
            <a:avLst/>
          </a:prstGeom>
        </p:spPr>
        <p:txBody>
          <a:bodyPr anchor="t" rtlCol="false" tIns="0" lIns="0" bIns="0" rIns="0">
            <a:spAutoFit/>
          </a:bodyPr>
          <a:lstStyle/>
          <a:p>
            <a:pPr algn="ctr">
              <a:lnSpc>
                <a:spcPts val="5985"/>
              </a:lnSpc>
            </a:pPr>
            <a:r>
              <a:rPr lang="en-US" b="true" sz="7481">
                <a:solidFill>
                  <a:srgbClr val="252930"/>
                </a:solidFill>
                <a:latin typeface="Maven Pro Bold"/>
                <a:ea typeface="Maven Pro Bold"/>
                <a:cs typeface="Maven Pro Bold"/>
                <a:sym typeface="Maven Pro Bold"/>
              </a:rPr>
              <a:t>BARRIERS AND CHALLENGES TO MICROMOBILITY ADOPTION </a:t>
            </a:r>
          </a:p>
        </p:txBody>
      </p:sp>
      <p:sp>
        <p:nvSpPr>
          <p:cNvPr name="Freeform 3" id="3"/>
          <p:cNvSpPr/>
          <p:nvPr/>
        </p:nvSpPr>
        <p:spPr>
          <a:xfrm flipH="false" flipV="false" rot="0">
            <a:off x="0" y="8229600"/>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28700" y="9077308"/>
            <a:ext cx="2716317" cy="1358159"/>
          </a:xfrm>
          <a:custGeom>
            <a:avLst/>
            <a:gdLst/>
            <a:ahLst/>
            <a:cxnLst/>
            <a:rect r="r" b="b" t="t" l="l"/>
            <a:pathLst>
              <a:path h="1358159" w="2716317">
                <a:moveTo>
                  <a:pt x="0" y="0"/>
                </a:moveTo>
                <a:lnTo>
                  <a:pt x="2716317" y="0"/>
                </a:lnTo>
                <a:lnTo>
                  <a:pt x="2716317" y="1358159"/>
                </a:lnTo>
                <a:lnTo>
                  <a:pt x="0" y="13581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354175" y="-12382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8521585" y="4103740"/>
            <a:ext cx="8861122" cy="4485741"/>
          </a:xfrm>
          <a:custGeom>
            <a:avLst/>
            <a:gdLst/>
            <a:ahLst/>
            <a:cxnLst/>
            <a:rect r="r" b="b" t="t" l="l"/>
            <a:pathLst>
              <a:path h="4485741" w="8861122">
                <a:moveTo>
                  <a:pt x="0" y="0"/>
                </a:moveTo>
                <a:lnTo>
                  <a:pt x="8861122" y="0"/>
                </a:lnTo>
                <a:lnTo>
                  <a:pt x="8861122" y="4485740"/>
                </a:lnTo>
                <a:lnTo>
                  <a:pt x="0" y="4485740"/>
                </a:lnTo>
                <a:lnTo>
                  <a:pt x="0" y="0"/>
                </a:lnTo>
                <a:close/>
              </a:path>
            </a:pathLst>
          </a:custGeom>
          <a:blipFill>
            <a:blip r:embed="rId8"/>
            <a:stretch>
              <a:fillRect l="-22486" t="0" r="-29381" b="0"/>
            </a:stretch>
          </a:blipFill>
        </p:spPr>
      </p:sp>
      <p:sp>
        <p:nvSpPr>
          <p:cNvPr name="TextBox 7" id="7"/>
          <p:cNvSpPr txBox="true"/>
          <p:nvPr/>
        </p:nvSpPr>
        <p:spPr>
          <a:xfrm rot="0">
            <a:off x="670655" y="3782163"/>
            <a:ext cx="7698530" cy="5052695"/>
          </a:xfrm>
          <a:prstGeom prst="rect">
            <a:avLst/>
          </a:prstGeom>
        </p:spPr>
        <p:txBody>
          <a:bodyPr anchor="t" rtlCol="false" tIns="0" lIns="0" bIns="0" rIns="0">
            <a:spAutoFit/>
          </a:bodyPr>
          <a:lstStyle/>
          <a:p>
            <a:pPr algn="l">
              <a:lnSpc>
                <a:spcPts val="4480"/>
              </a:lnSpc>
            </a:pPr>
            <a:r>
              <a:rPr lang="en-US" sz="3200">
                <a:solidFill>
                  <a:srgbClr val="252930"/>
                </a:solidFill>
                <a:latin typeface="Maven Pro"/>
                <a:ea typeface="Maven Pro"/>
                <a:cs typeface="Maven Pro"/>
                <a:sym typeface="Maven Pro"/>
              </a:rPr>
              <a:t>“This town has a vibrant community of cyclists...There needs to be much more investment and planning around pedestrian infrastructure...frankly dangerous at present... existing infrastructure is nonsensical and needs improvement ”</a:t>
            </a:r>
          </a:p>
          <a:p>
            <a:pPr algn="just">
              <a:lnSpc>
                <a:spcPts val="4480"/>
              </a:lnSpc>
            </a:pPr>
            <a:r>
              <a:rPr lang="en-US" sz="3200">
                <a:solidFill>
                  <a:srgbClr val="252930"/>
                </a:solidFill>
                <a:latin typeface="Maven Pro"/>
                <a:ea typeface="Maven Pro"/>
                <a:cs typeface="Maven Pro"/>
                <a:sym typeface="Maven Pro"/>
              </a:rPr>
              <a:t> </a:t>
            </a:r>
          </a:p>
          <a:p>
            <a:pPr algn="just">
              <a:lnSpc>
                <a:spcPts val="4480"/>
              </a:lnSpc>
            </a:pPr>
            <a:r>
              <a:rPr lang="en-US" sz="3200">
                <a:solidFill>
                  <a:srgbClr val="252930"/>
                </a:solidFill>
                <a:latin typeface="Maven Pro"/>
                <a:ea typeface="Maven Pro"/>
                <a:cs typeface="Maven Pro"/>
                <a:sym typeface="Maven Pro"/>
              </a:rPr>
              <a:t>~Survey Respondent.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3E6E0"/>
        </a:solidFill>
      </p:bgPr>
    </p:bg>
    <p:spTree>
      <p:nvGrpSpPr>
        <p:cNvPr id="1" name=""/>
        <p:cNvGrpSpPr/>
        <p:nvPr/>
      </p:nvGrpSpPr>
      <p:grpSpPr>
        <a:xfrm>
          <a:off x="0" y="0"/>
          <a:ext cx="0" cy="0"/>
          <a:chOff x="0" y="0"/>
          <a:chExt cx="0" cy="0"/>
        </a:xfrm>
      </p:grpSpPr>
      <p:sp>
        <p:nvSpPr>
          <p:cNvPr name="TextBox 2" id="2"/>
          <p:cNvSpPr txBox="true"/>
          <p:nvPr/>
        </p:nvSpPr>
        <p:spPr>
          <a:xfrm rot="0">
            <a:off x="1061820" y="4666313"/>
            <a:ext cx="8082180" cy="3200400"/>
          </a:xfrm>
          <a:prstGeom prst="rect">
            <a:avLst/>
          </a:prstGeom>
        </p:spPr>
        <p:txBody>
          <a:bodyPr anchor="t" rtlCol="false" tIns="0" lIns="0" bIns="0" rIns="0">
            <a:spAutoFit/>
          </a:bodyPr>
          <a:lstStyle/>
          <a:p>
            <a:pPr algn="l">
              <a:lnSpc>
                <a:spcPts val="4200"/>
              </a:lnSpc>
            </a:pPr>
            <a:r>
              <a:rPr lang="en-US" sz="3000">
                <a:solidFill>
                  <a:srgbClr val="252930"/>
                </a:solidFill>
                <a:latin typeface="Maven Pro"/>
                <a:ea typeface="Maven Pro"/>
                <a:cs typeface="Maven Pro"/>
                <a:sym typeface="Maven Pro"/>
              </a:rPr>
              <a:t>For micromobility as a whole, there are generally challenges faced with safety concerns, limitations in infrastructure, policy gaps, cost and equity issues, appearing at different degrees depending on the specific community.</a:t>
            </a:r>
          </a:p>
        </p:txBody>
      </p:sp>
      <p:pic>
        <p:nvPicPr>
          <p:cNvPr name="Picture 3" id="3"/>
          <p:cNvPicPr>
            <a:picLocks noChangeAspect="true"/>
          </p:cNvPicPr>
          <p:nvPr/>
        </p:nvPicPr>
        <p:blipFill>
          <a:blip r:embed="rId3"/>
          <a:stretch>
            <a:fillRect/>
          </a:stretch>
        </p:blipFill>
        <p:spPr>
          <a:xfrm rot="0">
            <a:off x="10896472" y="3605070"/>
            <a:ext cx="6915407" cy="6741993"/>
          </a:xfrm>
          <a:prstGeom prst="rect">
            <a:avLst/>
          </a:prstGeom>
        </p:spPr>
      </p:pic>
      <p:sp>
        <p:nvSpPr>
          <p:cNvPr name="Freeform 4" id="4"/>
          <p:cNvSpPr/>
          <p:nvPr/>
        </p:nvSpPr>
        <p:spPr>
          <a:xfrm flipH="false" flipV="false" rot="0">
            <a:off x="0" y="8229600"/>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354175" y="-123825"/>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5400000">
            <a:off x="1799290" y="9000190"/>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028700" y="1564173"/>
            <a:ext cx="13843377" cy="1508478"/>
          </a:xfrm>
          <a:prstGeom prst="rect">
            <a:avLst/>
          </a:prstGeom>
        </p:spPr>
        <p:txBody>
          <a:bodyPr anchor="t" rtlCol="false" tIns="0" lIns="0" bIns="0" rIns="0">
            <a:spAutoFit/>
          </a:bodyPr>
          <a:lstStyle/>
          <a:p>
            <a:pPr algn="ctr">
              <a:lnSpc>
                <a:spcPts val="5578"/>
              </a:lnSpc>
            </a:pPr>
            <a:r>
              <a:rPr lang="en-US" b="true" sz="6973">
                <a:solidFill>
                  <a:srgbClr val="252930"/>
                </a:solidFill>
                <a:latin typeface="Maven Pro Bold"/>
                <a:ea typeface="Maven Pro Bold"/>
                <a:cs typeface="Maven Pro Bold"/>
                <a:sym typeface="Maven Pro Bold"/>
              </a:rPr>
              <a:t>BARRIERS AND CHALLENGES TO MICROMOBILITY ADOPTION </a:t>
            </a:r>
          </a:p>
        </p:txBody>
      </p:sp>
      <p:sp>
        <p:nvSpPr>
          <p:cNvPr name="TextBox 8" id="8"/>
          <p:cNvSpPr txBox="true"/>
          <p:nvPr/>
        </p:nvSpPr>
        <p:spPr>
          <a:xfrm rot="0">
            <a:off x="11472756" y="3548901"/>
            <a:ext cx="6307410" cy="632454"/>
          </a:xfrm>
          <a:prstGeom prst="rect">
            <a:avLst/>
          </a:prstGeom>
        </p:spPr>
        <p:txBody>
          <a:bodyPr anchor="t" rtlCol="false" tIns="0" lIns="0" bIns="0" rIns="0">
            <a:spAutoFit/>
          </a:bodyPr>
          <a:lstStyle/>
          <a:p>
            <a:pPr algn="ctr">
              <a:lnSpc>
                <a:spcPts val="5040"/>
              </a:lnSpc>
              <a:spcBef>
                <a:spcPct val="0"/>
              </a:spcBef>
            </a:pPr>
            <a:r>
              <a:rPr lang="en-US" b="true" sz="3600">
                <a:solidFill>
                  <a:srgbClr val="252930"/>
                </a:solidFill>
                <a:latin typeface="Maven Pro Bold"/>
                <a:ea typeface="Maven Pro Bold"/>
                <a:cs typeface="Maven Pro Bold"/>
                <a:sym typeface="Maven Pro Bold"/>
              </a:rPr>
              <a:t>KAMLOOPS FINDINGS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3E6E0"/>
        </a:solidFill>
      </p:bgPr>
    </p:bg>
    <p:spTree>
      <p:nvGrpSpPr>
        <p:cNvPr id="1" name=""/>
        <p:cNvGrpSpPr/>
        <p:nvPr/>
      </p:nvGrpSpPr>
      <p:grpSpPr>
        <a:xfrm>
          <a:off x="0" y="0"/>
          <a:ext cx="0" cy="0"/>
          <a:chOff x="0" y="0"/>
          <a:chExt cx="0" cy="0"/>
        </a:xfrm>
      </p:grpSpPr>
      <p:sp>
        <p:nvSpPr>
          <p:cNvPr name="TextBox 2" id="2"/>
          <p:cNvSpPr txBox="true"/>
          <p:nvPr/>
        </p:nvSpPr>
        <p:spPr>
          <a:xfrm rot="0">
            <a:off x="755988" y="3081655"/>
            <a:ext cx="7552826" cy="6176645"/>
          </a:xfrm>
          <a:prstGeom prst="rect">
            <a:avLst/>
          </a:prstGeom>
        </p:spPr>
        <p:txBody>
          <a:bodyPr anchor="t" rtlCol="false" tIns="0" lIns="0" bIns="0" rIns="0">
            <a:spAutoFit/>
          </a:bodyPr>
          <a:lstStyle/>
          <a:p>
            <a:pPr algn="just" marL="690881" indent="-345440" lvl="1">
              <a:lnSpc>
                <a:spcPts val="4480"/>
              </a:lnSpc>
              <a:buFont typeface="Arial"/>
              <a:buChar char="•"/>
            </a:pPr>
            <a:r>
              <a:rPr lang="en-US" sz="3200">
                <a:solidFill>
                  <a:srgbClr val="252930"/>
                </a:solidFill>
                <a:latin typeface="Maven Pro"/>
                <a:ea typeface="Maven Pro"/>
                <a:cs typeface="Maven Pro"/>
                <a:sym typeface="Maven Pro"/>
              </a:rPr>
              <a:t>Micromobility supports the expansion of public transit systems by increasing individual access to transit stations, thereby extending the coverage area of each station. </a:t>
            </a:r>
          </a:p>
          <a:p>
            <a:pPr algn="just" marL="690881" indent="-345440" lvl="1">
              <a:lnSpc>
                <a:spcPts val="4480"/>
              </a:lnSpc>
              <a:buFont typeface="Arial"/>
              <a:buChar char="•"/>
            </a:pPr>
            <a:r>
              <a:rPr lang="en-US" sz="3200">
                <a:solidFill>
                  <a:srgbClr val="252930"/>
                </a:solidFill>
                <a:latin typeface="Maven Pro"/>
                <a:ea typeface="Maven Pro"/>
                <a:cs typeface="Maven Pro"/>
                <a:sym typeface="Maven Pro"/>
              </a:rPr>
              <a:t>75% of the respondents in Kamloops believe that it can solve the first- and last mile problem and connect people to public transit, and 70% believe that it should be integrated with public transit. </a:t>
            </a:r>
          </a:p>
        </p:txBody>
      </p:sp>
      <p:sp>
        <p:nvSpPr>
          <p:cNvPr name="TextBox 3" id="3"/>
          <p:cNvSpPr txBox="true"/>
          <p:nvPr/>
        </p:nvSpPr>
        <p:spPr>
          <a:xfrm rot="0">
            <a:off x="2782983" y="1257300"/>
            <a:ext cx="13775404" cy="1430964"/>
          </a:xfrm>
          <a:prstGeom prst="rect">
            <a:avLst/>
          </a:prstGeom>
        </p:spPr>
        <p:txBody>
          <a:bodyPr anchor="t" rtlCol="false" tIns="0" lIns="0" bIns="0" rIns="0">
            <a:spAutoFit/>
          </a:bodyPr>
          <a:lstStyle/>
          <a:p>
            <a:pPr algn="ctr">
              <a:lnSpc>
                <a:spcPts val="4892"/>
              </a:lnSpc>
            </a:pPr>
            <a:r>
              <a:rPr lang="en-US" b="true" sz="6115">
                <a:solidFill>
                  <a:srgbClr val="252930"/>
                </a:solidFill>
                <a:latin typeface="Maven Pro Bold"/>
                <a:ea typeface="Maven Pro Bold"/>
                <a:cs typeface="Maven Pro Bold"/>
                <a:sym typeface="Maven Pro Bold"/>
              </a:rPr>
              <a:t> MICROMOBILITY &amp; PUBLIC TRANSIT</a:t>
            </a:r>
          </a:p>
          <a:p>
            <a:pPr algn="ctr">
              <a:lnSpc>
                <a:spcPts val="5573"/>
              </a:lnSpc>
            </a:pPr>
          </a:p>
        </p:txBody>
      </p:sp>
      <p:sp>
        <p:nvSpPr>
          <p:cNvPr name="Freeform 4" id="4"/>
          <p:cNvSpPr/>
          <p:nvPr/>
        </p:nvSpPr>
        <p:spPr>
          <a:xfrm flipH="true" flipV="false" rot="0">
            <a:off x="-211950" y="-104775"/>
            <a:ext cx="4114800" cy="4114800"/>
          </a:xfrm>
          <a:custGeom>
            <a:avLst/>
            <a:gdLst/>
            <a:ahLst/>
            <a:cxnLst/>
            <a:rect r="r" b="b" t="t" l="l"/>
            <a:pathLst>
              <a:path h="4114800" w="4114800">
                <a:moveTo>
                  <a:pt x="4114800" y="0"/>
                </a:moveTo>
                <a:lnTo>
                  <a:pt x="0" y="0"/>
                </a:lnTo>
                <a:lnTo>
                  <a:pt x="0" y="4114800"/>
                </a:lnTo>
                <a:lnTo>
                  <a:pt x="4114800" y="4114800"/>
                </a:lnTo>
                <a:lnTo>
                  <a:pt x="411480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7773650" y="8229600"/>
            <a:ext cx="516220" cy="2057400"/>
          </a:xfrm>
          <a:custGeom>
            <a:avLst/>
            <a:gdLst/>
            <a:ahLst/>
            <a:cxnLst/>
            <a:rect r="r" b="b" t="t" l="l"/>
            <a:pathLst>
              <a:path h="2057400" w="516220">
                <a:moveTo>
                  <a:pt x="0" y="0"/>
                </a:moveTo>
                <a:lnTo>
                  <a:pt x="516220" y="0"/>
                </a:lnTo>
                <a:lnTo>
                  <a:pt x="516220" y="2057400"/>
                </a:lnTo>
                <a:lnTo>
                  <a:pt x="0" y="20574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4542983" y="9077308"/>
            <a:ext cx="2716317" cy="1358159"/>
          </a:xfrm>
          <a:custGeom>
            <a:avLst/>
            <a:gdLst/>
            <a:ahLst/>
            <a:cxnLst/>
            <a:rect r="r" b="b" t="t" l="l"/>
            <a:pathLst>
              <a:path h="1358159" w="2716317">
                <a:moveTo>
                  <a:pt x="0" y="0"/>
                </a:moveTo>
                <a:lnTo>
                  <a:pt x="2716317" y="0"/>
                </a:lnTo>
                <a:lnTo>
                  <a:pt x="2716317" y="1358159"/>
                </a:lnTo>
                <a:lnTo>
                  <a:pt x="0" y="13581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9112750" y="3406016"/>
            <a:ext cx="8668696" cy="4953540"/>
          </a:xfrm>
          <a:custGeom>
            <a:avLst/>
            <a:gdLst/>
            <a:ahLst/>
            <a:cxnLst/>
            <a:rect r="r" b="b" t="t" l="l"/>
            <a:pathLst>
              <a:path h="4953540" w="8668696">
                <a:moveTo>
                  <a:pt x="0" y="0"/>
                </a:moveTo>
                <a:lnTo>
                  <a:pt x="8668695" y="0"/>
                </a:lnTo>
                <a:lnTo>
                  <a:pt x="8668695" y="4953541"/>
                </a:lnTo>
                <a:lnTo>
                  <a:pt x="0" y="4953541"/>
                </a:lnTo>
                <a:lnTo>
                  <a:pt x="0" y="0"/>
                </a:lnTo>
                <a:close/>
              </a:path>
            </a:pathLst>
          </a:custGeom>
          <a:blipFill>
            <a:blip r:embed="rId9"/>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DAGg_6bjZ-w</dc:identifier>
  <dcterms:modified xsi:type="dcterms:W3CDTF">2011-08-01T06:04:30Z</dcterms:modified>
  <cp:revision>1</cp:revision>
  <dc:title>Shaping Tomorrow’s Cities: The Sustainable Potential of Micromobility</dc:title>
</cp:coreProperties>
</file>