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18288000" cy="10287000"/>
  <p:notesSz cx="6858000" cy="9144000"/>
  <p:embeddedFontLst>
    <p:embeddedFont>
      <p:font typeface="The Seasons Bold" charset="1" panose="00000000000000000000"/>
      <p:regular r:id="rId24"/>
    </p:embeddedFont>
    <p:embeddedFont>
      <p:font typeface="Open Sans Bold" charset="1" panose="00000000000000000000"/>
      <p:regular r:id="rId25"/>
    </p:embeddedFont>
    <p:embeddedFont>
      <p:font typeface="Open Sans" charset="1" panose="00000000000000000000"/>
      <p:regular r:id="rId26"/>
    </p:embeddedFont>
    <p:embeddedFont>
      <p:font typeface="Roboto" charset="1" panose="02000000000000000000"/>
      <p:regular r:id="rId27"/>
    </p:embeddedFont>
    <p:embeddedFont>
      <p:font typeface="The Seasons" charset="1" panose="00000000000000000000"/>
      <p:regular r:id="rId28"/>
    </p:embeddedFont>
    <p:embeddedFont>
      <p:font typeface="Open Sans Medium" charset="1" panose="0000000000000000000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https://fuelkamloops.ca" TargetMode="External" Type="http://schemas.openxmlformats.org/officeDocument/2006/relationships/hyperlink"/><Relationship Id="rId9" Target="https://www.instagram.com/fuelkamloops/"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3.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jpeg" Type="http://schemas.openxmlformats.org/officeDocument/2006/relationships/image"/><Relationship Id="rId4" Target="../media/image14.jpeg" Type="http://schemas.openxmlformats.org/officeDocument/2006/relationships/image"/><Relationship Id="rId5" Target="../media/image15.jpeg" Type="http://schemas.openxmlformats.org/officeDocument/2006/relationships/image"/><Relationship Id="rId6" Target="../media/image16.jpeg" Type="http://schemas.openxmlformats.org/officeDocument/2006/relationships/image"/><Relationship Id="rId7" Target="../media/image17.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9F1E8"/>
        </a:solidFill>
      </p:bgPr>
    </p:bg>
    <p:spTree>
      <p:nvGrpSpPr>
        <p:cNvPr id="1" name=""/>
        <p:cNvGrpSpPr/>
        <p:nvPr/>
      </p:nvGrpSpPr>
      <p:grpSpPr>
        <a:xfrm>
          <a:off x="0" y="0"/>
          <a:ext cx="0" cy="0"/>
          <a:chOff x="0" y="0"/>
          <a:chExt cx="0" cy="0"/>
        </a:xfrm>
      </p:grpSpPr>
      <p:sp>
        <p:nvSpPr>
          <p:cNvPr name="Freeform 2" id="2"/>
          <p:cNvSpPr/>
          <p:nvPr/>
        </p:nvSpPr>
        <p:spPr>
          <a:xfrm flipH="false" flipV="false" rot="0">
            <a:off x="1532130" y="1028700"/>
            <a:ext cx="770860" cy="641917"/>
          </a:xfrm>
          <a:custGeom>
            <a:avLst/>
            <a:gdLst/>
            <a:ahLst/>
            <a:cxnLst/>
            <a:rect r="r" b="b" t="t" l="l"/>
            <a:pathLst>
              <a:path h="641917" w="770860">
                <a:moveTo>
                  <a:pt x="0" y="0"/>
                </a:moveTo>
                <a:lnTo>
                  <a:pt x="770861" y="0"/>
                </a:lnTo>
                <a:lnTo>
                  <a:pt x="770861" y="641917"/>
                </a:lnTo>
                <a:lnTo>
                  <a:pt x="0" y="64191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3" id="3"/>
          <p:cNvSpPr/>
          <p:nvPr/>
        </p:nvSpPr>
        <p:spPr>
          <a:xfrm>
            <a:off x="1028700" y="8041588"/>
            <a:ext cx="8868217" cy="0"/>
          </a:xfrm>
          <a:prstGeom prst="line">
            <a:avLst/>
          </a:prstGeom>
          <a:ln cap="flat" w="9525">
            <a:solidFill>
              <a:srgbClr val="422B1C"/>
            </a:solidFill>
            <a:prstDash val="solid"/>
            <a:headEnd type="none" len="sm" w="sm"/>
            <a:tailEnd type="none" len="sm" w="sm"/>
          </a:ln>
        </p:spPr>
      </p:sp>
      <p:grpSp>
        <p:nvGrpSpPr>
          <p:cNvPr name="Group 4" id="4"/>
          <p:cNvGrpSpPr/>
          <p:nvPr/>
        </p:nvGrpSpPr>
        <p:grpSpPr>
          <a:xfrm rot="0">
            <a:off x="0" y="9720164"/>
            <a:ext cx="18288000" cy="566836"/>
            <a:chOff x="0" y="0"/>
            <a:chExt cx="4816593" cy="149290"/>
          </a:xfrm>
        </p:grpSpPr>
        <p:sp>
          <p:nvSpPr>
            <p:cNvPr name="Freeform 5" id="5"/>
            <p:cNvSpPr/>
            <p:nvPr/>
          </p:nvSpPr>
          <p:spPr>
            <a:xfrm flipH="false" flipV="false" rot="0">
              <a:off x="0" y="0"/>
              <a:ext cx="4816592" cy="149290"/>
            </a:xfrm>
            <a:custGeom>
              <a:avLst/>
              <a:gdLst/>
              <a:ahLst/>
              <a:cxnLst/>
              <a:rect r="r" b="b" t="t" l="l"/>
              <a:pathLst>
                <a:path h="149290" w="4816592">
                  <a:moveTo>
                    <a:pt x="0" y="0"/>
                  </a:moveTo>
                  <a:lnTo>
                    <a:pt x="4816592" y="0"/>
                  </a:lnTo>
                  <a:lnTo>
                    <a:pt x="4816592" y="149290"/>
                  </a:lnTo>
                  <a:lnTo>
                    <a:pt x="0" y="149290"/>
                  </a:lnTo>
                  <a:close/>
                </a:path>
              </a:pathLst>
            </a:custGeom>
            <a:solidFill>
              <a:srgbClr val="645D1E"/>
            </a:solidFill>
          </p:spPr>
        </p:sp>
        <p:sp>
          <p:nvSpPr>
            <p:cNvPr name="TextBox 6" id="6"/>
            <p:cNvSpPr txBox="true"/>
            <p:nvPr/>
          </p:nvSpPr>
          <p:spPr>
            <a:xfrm>
              <a:off x="0" y="28575"/>
              <a:ext cx="4816593" cy="120715"/>
            </a:xfrm>
            <a:prstGeom prst="rect">
              <a:avLst/>
            </a:prstGeom>
          </p:spPr>
          <p:txBody>
            <a:bodyPr anchor="ctr" rtlCol="false" tIns="50800" lIns="50800" bIns="50800" rIns="50800"/>
            <a:lstStyle/>
            <a:p>
              <a:pPr algn="ctr">
                <a:lnSpc>
                  <a:spcPts val="1491"/>
                </a:lnSpc>
              </a:pPr>
            </a:p>
          </p:txBody>
        </p:sp>
      </p:grpSp>
      <p:sp>
        <p:nvSpPr>
          <p:cNvPr name="TextBox 7" id="7"/>
          <p:cNvSpPr txBox="true"/>
          <p:nvPr/>
        </p:nvSpPr>
        <p:spPr>
          <a:xfrm rot="0">
            <a:off x="1028700" y="3577470"/>
            <a:ext cx="14675680" cy="3940513"/>
          </a:xfrm>
          <a:prstGeom prst="rect">
            <a:avLst/>
          </a:prstGeom>
        </p:spPr>
        <p:txBody>
          <a:bodyPr anchor="t" rtlCol="false" tIns="0" lIns="0" bIns="0" rIns="0">
            <a:spAutoFit/>
          </a:bodyPr>
          <a:lstStyle/>
          <a:p>
            <a:pPr algn="l">
              <a:lnSpc>
                <a:spcPts val="14229"/>
              </a:lnSpc>
            </a:pPr>
            <a:r>
              <a:rPr lang="en-US" b="true" sz="14229" spc="-284">
                <a:solidFill>
                  <a:srgbClr val="422B1C"/>
                </a:solidFill>
                <a:latin typeface="The Seasons Bold"/>
                <a:ea typeface="The Seasons Bold"/>
                <a:cs typeface="The Seasons Bold"/>
                <a:sym typeface="The Seasons Bold"/>
              </a:rPr>
              <a:t>Fuel Supplements Kamloops</a:t>
            </a:r>
          </a:p>
        </p:txBody>
      </p:sp>
      <p:sp>
        <p:nvSpPr>
          <p:cNvPr name="TextBox 8" id="8"/>
          <p:cNvSpPr txBox="true"/>
          <p:nvPr/>
        </p:nvSpPr>
        <p:spPr>
          <a:xfrm rot="0">
            <a:off x="1028700" y="1778849"/>
            <a:ext cx="2999945" cy="637977"/>
          </a:xfrm>
          <a:prstGeom prst="rect">
            <a:avLst/>
          </a:prstGeom>
        </p:spPr>
        <p:txBody>
          <a:bodyPr anchor="t" rtlCol="false" tIns="0" lIns="0" bIns="0" rIns="0">
            <a:spAutoFit/>
          </a:bodyPr>
          <a:lstStyle/>
          <a:p>
            <a:pPr algn="ctr">
              <a:lnSpc>
                <a:spcPts val="4492"/>
              </a:lnSpc>
            </a:pPr>
            <a:r>
              <a:rPr lang="en-US" b="true" sz="4492" spc="-89">
                <a:solidFill>
                  <a:srgbClr val="422B1C"/>
                </a:solidFill>
                <a:latin typeface="The Seasons Bold"/>
                <a:ea typeface="The Seasons Bold"/>
                <a:cs typeface="The Seasons Bold"/>
                <a:sym typeface="The Seasons Bold"/>
              </a:rPr>
              <a:t>Brand Audit</a:t>
            </a:r>
          </a:p>
        </p:txBody>
      </p:sp>
      <p:sp>
        <p:nvSpPr>
          <p:cNvPr name="TextBox 9" id="9"/>
          <p:cNvSpPr txBox="true"/>
          <p:nvPr/>
        </p:nvSpPr>
        <p:spPr>
          <a:xfrm rot="0">
            <a:off x="10330412" y="7524041"/>
            <a:ext cx="6913892" cy="1807343"/>
          </a:xfrm>
          <a:prstGeom prst="rect">
            <a:avLst/>
          </a:prstGeom>
        </p:spPr>
        <p:txBody>
          <a:bodyPr anchor="t" rtlCol="false" tIns="0" lIns="0" bIns="0" rIns="0">
            <a:spAutoFit/>
          </a:bodyPr>
          <a:lstStyle/>
          <a:p>
            <a:pPr algn="l">
              <a:lnSpc>
                <a:spcPts val="2905"/>
              </a:lnSpc>
            </a:pPr>
            <a:r>
              <a:rPr lang="en-US" sz="2217" spc="55" b="true">
                <a:solidFill>
                  <a:srgbClr val="422B1C"/>
                </a:solidFill>
                <a:latin typeface="Open Sans Bold"/>
                <a:ea typeface="Open Sans Bold"/>
                <a:cs typeface="Open Sans Bold"/>
                <a:sym typeface="Open Sans Bold"/>
              </a:rPr>
              <a:t>Team 6:</a:t>
            </a:r>
          </a:p>
          <a:p>
            <a:pPr algn="l">
              <a:lnSpc>
                <a:spcPts val="2905"/>
              </a:lnSpc>
            </a:pPr>
            <a:r>
              <a:rPr lang="en-US" sz="2217" spc="55">
                <a:solidFill>
                  <a:srgbClr val="422B1C"/>
                </a:solidFill>
                <a:latin typeface="Open Sans"/>
                <a:ea typeface="Open Sans"/>
                <a:cs typeface="Open Sans"/>
                <a:sym typeface="Open Sans"/>
              </a:rPr>
              <a:t>               Gopi Yerraguntla</a:t>
            </a:r>
          </a:p>
          <a:p>
            <a:pPr algn="l">
              <a:lnSpc>
                <a:spcPts val="2905"/>
              </a:lnSpc>
            </a:pPr>
            <a:r>
              <a:rPr lang="en-US" sz="2217" spc="55">
                <a:solidFill>
                  <a:srgbClr val="422B1C"/>
                </a:solidFill>
                <a:latin typeface="Open Sans"/>
                <a:ea typeface="Open Sans"/>
                <a:cs typeface="Open Sans"/>
                <a:sym typeface="Open Sans"/>
              </a:rPr>
              <a:t>               Eva Lawrence</a:t>
            </a:r>
          </a:p>
          <a:p>
            <a:pPr algn="l">
              <a:lnSpc>
                <a:spcPts val="2905"/>
              </a:lnSpc>
            </a:pPr>
            <a:r>
              <a:rPr lang="en-US" sz="2217" spc="55">
                <a:solidFill>
                  <a:srgbClr val="422B1C"/>
                </a:solidFill>
                <a:latin typeface="Open Sans"/>
                <a:ea typeface="Open Sans"/>
                <a:cs typeface="Open Sans"/>
                <a:sym typeface="Open Sans"/>
              </a:rPr>
              <a:t>               Rufaro Mundangepfupfu</a:t>
            </a:r>
          </a:p>
          <a:p>
            <a:pPr algn="l">
              <a:lnSpc>
                <a:spcPts val="2905"/>
              </a:lnSpc>
            </a:pPr>
            <a:r>
              <a:rPr lang="en-US" sz="2217" spc="55">
                <a:solidFill>
                  <a:srgbClr val="422B1C"/>
                </a:solidFill>
                <a:latin typeface="Open Sans"/>
                <a:ea typeface="Open Sans"/>
                <a:cs typeface="Open Sans"/>
                <a:sym typeface="Open Sans"/>
              </a:rPr>
              <a:t>               Anton</a:t>
            </a:r>
          </a:p>
        </p:txBody>
      </p:sp>
    </p:spTree>
  </p:cSld>
  <p:clrMapOvr>
    <a:masterClrMapping/>
  </p:clrMapOvr>
</p:sld>
</file>

<file path=ppt/slides/slide10.xml><?xml version="1.0" encoding="utf-8"?>
<p:sld xmlns:p="http://schemas.openxmlformats.org/presentationml/2006/main" xmlns:a="http://schemas.openxmlformats.org/drawingml/2006/main">
  <p:cSld>
    <p:bg>
      <p:bgPr>
        <a:solidFill>
          <a:srgbClr val="F9F1E8"/>
        </a:solidFill>
      </p:bgPr>
    </p:bg>
    <p:spTree>
      <p:nvGrpSpPr>
        <p:cNvPr id="1" name=""/>
        <p:cNvGrpSpPr/>
        <p:nvPr/>
      </p:nvGrpSpPr>
      <p:grpSpPr>
        <a:xfrm>
          <a:off x="0" y="0"/>
          <a:ext cx="0" cy="0"/>
          <a:chOff x="0" y="0"/>
          <a:chExt cx="0" cy="0"/>
        </a:xfrm>
      </p:grpSpPr>
      <p:sp>
        <p:nvSpPr>
          <p:cNvPr name="TextBox 2" id="2"/>
          <p:cNvSpPr txBox="true"/>
          <p:nvPr/>
        </p:nvSpPr>
        <p:spPr>
          <a:xfrm rot="0">
            <a:off x="1028700" y="1321346"/>
            <a:ext cx="16230600" cy="1051195"/>
          </a:xfrm>
          <a:prstGeom prst="rect">
            <a:avLst/>
          </a:prstGeom>
        </p:spPr>
        <p:txBody>
          <a:bodyPr anchor="t" rtlCol="false" tIns="0" lIns="0" bIns="0" rIns="0">
            <a:spAutoFit/>
          </a:bodyPr>
          <a:lstStyle/>
          <a:p>
            <a:pPr algn="l">
              <a:lnSpc>
                <a:spcPts val="7666"/>
              </a:lnSpc>
            </a:pPr>
            <a:r>
              <a:rPr lang="en-US" b="true" sz="7666" spc="-153">
                <a:solidFill>
                  <a:srgbClr val="422B1C"/>
                </a:solidFill>
                <a:latin typeface="The Seasons Bold"/>
                <a:ea typeface="The Seasons Bold"/>
                <a:cs typeface="The Seasons Bold"/>
                <a:sym typeface="The Seasons Bold"/>
              </a:rPr>
              <a:t>Growing &amp; Sustaining Brand Equity</a:t>
            </a:r>
          </a:p>
        </p:txBody>
      </p:sp>
      <p:grpSp>
        <p:nvGrpSpPr>
          <p:cNvPr name="Group 3" id="3"/>
          <p:cNvGrpSpPr/>
          <p:nvPr/>
        </p:nvGrpSpPr>
        <p:grpSpPr>
          <a:xfrm rot="0">
            <a:off x="894169" y="3206948"/>
            <a:ext cx="3086100" cy="2215770"/>
            <a:chOff x="0" y="0"/>
            <a:chExt cx="4114800" cy="2954360"/>
          </a:xfrm>
        </p:grpSpPr>
        <p:grpSp>
          <p:nvGrpSpPr>
            <p:cNvPr name="Group 4" id="4"/>
            <p:cNvGrpSpPr/>
            <p:nvPr/>
          </p:nvGrpSpPr>
          <p:grpSpPr>
            <a:xfrm rot="0">
              <a:off x="0" y="0"/>
              <a:ext cx="4114800" cy="2954360"/>
              <a:chOff x="0" y="0"/>
              <a:chExt cx="812800" cy="583577"/>
            </a:xfrm>
          </p:grpSpPr>
          <p:sp>
            <p:nvSpPr>
              <p:cNvPr name="Freeform 5" id="5"/>
              <p:cNvSpPr/>
              <p:nvPr/>
            </p:nvSpPr>
            <p:spPr>
              <a:xfrm flipH="false" flipV="false" rot="0">
                <a:off x="0" y="0"/>
                <a:ext cx="812800" cy="583577"/>
              </a:xfrm>
              <a:custGeom>
                <a:avLst/>
                <a:gdLst/>
                <a:ahLst/>
                <a:cxnLst/>
                <a:rect r="r" b="b" t="t" l="l"/>
                <a:pathLst>
                  <a:path h="583577" w="812800">
                    <a:moveTo>
                      <a:pt x="406400" y="0"/>
                    </a:moveTo>
                    <a:cubicBezTo>
                      <a:pt x="181951" y="0"/>
                      <a:pt x="0" y="130638"/>
                      <a:pt x="0" y="291789"/>
                    </a:cubicBezTo>
                    <a:cubicBezTo>
                      <a:pt x="0" y="452939"/>
                      <a:pt x="181951" y="583577"/>
                      <a:pt x="406400" y="583577"/>
                    </a:cubicBezTo>
                    <a:cubicBezTo>
                      <a:pt x="630849" y="583577"/>
                      <a:pt x="812800" y="452939"/>
                      <a:pt x="812800" y="291789"/>
                    </a:cubicBezTo>
                    <a:cubicBezTo>
                      <a:pt x="812800" y="130638"/>
                      <a:pt x="630849" y="0"/>
                      <a:pt x="406400" y="0"/>
                    </a:cubicBezTo>
                    <a:close/>
                  </a:path>
                </a:pathLst>
              </a:custGeom>
              <a:solidFill>
                <a:srgbClr val="909D7B"/>
              </a:solidFill>
              <a:ln cap="sq">
                <a:noFill/>
                <a:prstDash val="solid"/>
                <a:miter/>
              </a:ln>
            </p:spPr>
          </p:sp>
          <p:sp>
            <p:nvSpPr>
              <p:cNvPr name="TextBox 6" id="6"/>
              <p:cNvSpPr txBox="true"/>
              <p:nvPr/>
            </p:nvSpPr>
            <p:spPr>
              <a:xfrm>
                <a:off x="76200" y="83285"/>
                <a:ext cx="660400" cy="445582"/>
              </a:xfrm>
              <a:prstGeom prst="rect">
                <a:avLst/>
              </a:prstGeom>
            </p:spPr>
            <p:txBody>
              <a:bodyPr anchor="ctr" rtlCol="false" tIns="50800" lIns="50800" bIns="50800" rIns="50800"/>
              <a:lstStyle/>
              <a:p>
                <a:pPr algn="ctr">
                  <a:lnSpc>
                    <a:spcPts val="1491"/>
                  </a:lnSpc>
                </a:pPr>
              </a:p>
            </p:txBody>
          </p:sp>
        </p:grpSp>
        <p:sp>
          <p:nvSpPr>
            <p:cNvPr name="TextBox 7" id="7"/>
            <p:cNvSpPr txBox="true"/>
            <p:nvPr/>
          </p:nvSpPr>
          <p:spPr>
            <a:xfrm rot="0">
              <a:off x="703859" y="600880"/>
              <a:ext cx="2707083" cy="1633221"/>
            </a:xfrm>
            <a:prstGeom prst="rect">
              <a:avLst/>
            </a:prstGeom>
          </p:spPr>
          <p:txBody>
            <a:bodyPr anchor="t" rtlCol="false" tIns="0" lIns="0" bIns="0" rIns="0">
              <a:spAutoFit/>
            </a:bodyPr>
            <a:lstStyle/>
            <a:p>
              <a:pPr algn="ctr">
                <a:lnSpc>
                  <a:spcPts val="3359"/>
                </a:lnSpc>
              </a:pPr>
              <a:r>
                <a:rPr lang="en-US" sz="2399" b="true">
                  <a:solidFill>
                    <a:srgbClr val="FFFFFF"/>
                  </a:solidFill>
                  <a:latin typeface="Open Sans Bold"/>
                  <a:ea typeface="Open Sans Bold"/>
                  <a:cs typeface="Open Sans Bold"/>
                  <a:sym typeface="Open Sans Bold"/>
                </a:rPr>
                <a:t>Expanding online presence</a:t>
              </a:r>
            </a:p>
          </p:txBody>
        </p:sp>
      </p:grpSp>
      <p:grpSp>
        <p:nvGrpSpPr>
          <p:cNvPr name="Group 8" id="8"/>
          <p:cNvGrpSpPr/>
          <p:nvPr/>
        </p:nvGrpSpPr>
        <p:grpSpPr>
          <a:xfrm rot="0">
            <a:off x="892829" y="6997373"/>
            <a:ext cx="3364262" cy="1958611"/>
            <a:chOff x="0" y="0"/>
            <a:chExt cx="4485682" cy="2611481"/>
          </a:xfrm>
        </p:grpSpPr>
        <p:grpSp>
          <p:nvGrpSpPr>
            <p:cNvPr name="Group 9" id="9"/>
            <p:cNvGrpSpPr/>
            <p:nvPr/>
          </p:nvGrpSpPr>
          <p:grpSpPr>
            <a:xfrm rot="0">
              <a:off x="0" y="0"/>
              <a:ext cx="4485682" cy="2611481"/>
              <a:chOff x="0" y="0"/>
              <a:chExt cx="812800" cy="473197"/>
            </a:xfrm>
          </p:grpSpPr>
          <p:sp>
            <p:nvSpPr>
              <p:cNvPr name="Freeform 10" id="10"/>
              <p:cNvSpPr/>
              <p:nvPr/>
            </p:nvSpPr>
            <p:spPr>
              <a:xfrm flipH="false" flipV="false" rot="0">
                <a:off x="0" y="0"/>
                <a:ext cx="812800" cy="473197"/>
              </a:xfrm>
              <a:custGeom>
                <a:avLst/>
                <a:gdLst/>
                <a:ahLst/>
                <a:cxnLst/>
                <a:rect r="r" b="b" t="t" l="l"/>
                <a:pathLst>
                  <a:path h="473197" w="812800">
                    <a:moveTo>
                      <a:pt x="406400" y="0"/>
                    </a:moveTo>
                    <a:cubicBezTo>
                      <a:pt x="181951" y="0"/>
                      <a:pt x="0" y="105929"/>
                      <a:pt x="0" y="236599"/>
                    </a:cubicBezTo>
                    <a:cubicBezTo>
                      <a:pt x="0" y="367268"/>
                      <a:pt x="181951" y="473197"/>
                      <a:pt x="406400" y="473197"/>
                    </a:cubicBezTo>
                    <a:cubicBezTo>
                      <a:pt x="630849" y="473197"/>
                      <a:pt x="812800" y="367268"/>
                      <a:pt x="812800" y="236599"/>
                    </a:cubicBezTo>
                    <a:cubicBezTo>
                      <a:pt x="812800" y="105929"/>
                      <a:pt x="630849" y="0"/>
                      <a:pt x="406400" y="0"/>
                    </a:cubicBezTo>
                    <a:close/>
                  </a:path>
                </a:pathLst>
              </a:custGeom>
              <a:solidFill>
                <a:srgbClr val="909D7B"/>
              </a:solidFill>
              <a:ln cap="sq">
                <a:noFill/>
                <a:prstDash val="solid"/>
                <a:miter/>
              </a:ln>
            </p:spPr>
          </p:sp>
          <p:sp>
            <p:nvSpPr>
              <p:cNvPr name="TextBox 11" id="11"/>
              <p:cNvSpPr txBox="true"/>
              <p:nvPr/>
            </p:nvSpPr>
            <p:spPr>
              <a:xfrm>
                <a:off x="76200" y="72937"/>
                <a:ext cx="660400" cy="355898"/>
              </a:xfrm>
              <a:prstGeom prst="rect">
                <a:avLst/>
              </a:prstGeom>
            </p:spPr>
            <p:txBody>
              <a:bodyPr anchor="ctr" rtlCol="false" tIns="50800" lIns="50800" bIns="50800" rIns="50800"/>
              <a:lstStyle/>
              <a:p>
                <a:pPr algn="ctr">
                  <a:lnSpc>
                    <a:spcPts val="1491"/>
                  </a:lnSpc>
                </a:pPr>
              </a:p>
            </p:txBody>
          </p:sp>
        </p:grpSp>
        <p:sp>
          <p:nvSpPr>
            <p:cNvPr name="TextBox 12" id="12"/>
            <p:cNvSpPr txBox="true"/>
            <p:nvPr/>
          </p:nvSpPr>
          <p:spPr>
            <a:xfrm rot="0">
              <a:off x="767300" y="639424"/>
              <a:ext cx="2951082" cy="1186878"/>
            </a:xfrm>
            <a:prstGeom prst="rect">
              <a:avLst/>
            </a:prstGeom>
          </p:spPr>
          <p:txBody>
            <a:bodyPr anchor="t" rtlCol="false" tIns="0" lIns="0" bIns="0" rIns="0">
              <a:spAutoFit/>
            </a:bodyPr>
            <a:lstStyle/>
            <a:p>
              <a:pPr algn="ctr">
                <a:lnSpc>
                  <a:spcPts val="3662"/>
                </a:lnSpc>
              </a:pPr>
              <a:r>
                <a:rPr lang="en-US" sz="2616" b="true">
                  <a:solidFill>
                    <a:srgbClr val="FFFFFF"/>
                  </a:solidFill>
                  <a:latin typeface="Open Sans Bold"/>
                  <a:ea typeface="Open Sans Bold"/>
                  <a:cs typeface="Open Sans Bold"/>
                  <a:sym typeface="Open Sans Bold"/>
                </a:rPr>
                <a:t>Engage in local events</a:t>
              </a:r>
            </a:p>
          </p:txBody>
        </p:sp>
      </p:grpSp>
      <p:grpSp>
        <p:nvGrpSpPr>
          <p:cNvPr name="Group 13" id="13"/>
          <p:cNvGrpSpPr/>
          <p:nvPr/>
        </p:nvGrpSpPr>
        <p:grpSpPr>
          <a:xfrm rot="0">
            <a:off x="9434412" y="4503608"/>
            <a:ext cx="3086100" cy="3473070"/>
            <a:chOff x="0" y="0"/>
            <a:chExt cx="4114800" cy="4630760"/>
          </a:xfrm>
        </p:grpSpPr>
        <p:grpSp>
          <p:nvGrpSpPr>
            <p:cNvPr name="Group 14" id="14"/>
            <p:cNvGrpSpPr/>
            <p:nvPr/>
          </p:nvGrpSpPr>
          <p:grpSpPr>
            <a:xfrm rot="0">
              <a:off x="0" y="0"/>
              <a:ext cx="4114800" cy="4630760"/>
              <a:chOff x="0" y="0"/>
              <a:chExt cx="812800" cy="914718"/>
            </a:xfrm>
          </p:grpSpPr>
          <p:sp>
            <p:nvSpPr>
              <p:cNvPr name="Freeform 15" id="15"/>
              <p:cNvSpPr/>
              <p:nvPr/>
            </p:nvSpPr>
            <p:spPr>
              <a:xfrm flipH="false" flipV="false" rot="0">
                <a:off x="0" y="0"/>
                <a:ext cx="812800" cy="914718"/>
              </a:xfrm>
              <a:custGeom>
                <a:avLst/>
                <a:gdLst/>
                <a:ahLst/>
                <a:cxnLst/>
                <a:rect r="r" b="b" t="t" l="l"/>
                <a:pathLst>
                  <a:path h="914718" w="812800">
                    <a:moveTo>
                      <a:pt x="406400" y="0"/>
                    </a:moveTo>
                    <a:cubicBezTo>
                      <a:pt x="181951" y="0"/>
                      <a:pt x="0" y="204767"/>
                      <a:pt x="0" y="457359"/>
                    </a:cubicBezTo>
                    <a:cubicBezTo>
                      <a:pt x="0" y="709951"/>
                      <a:pt x="181951" y="914718"/>
                      <a:pt x="406400" y="914718"/>
                    </a:cubicBezTo>
                    <a:cubicBezTo>
                      <a:pt x="630849" y="914718"/>
                      <a:pt x="812800" y="709951"/>
                      <a:pt x="812800" y="457359"/>
                    </a:cubicBezTo>
                    <a:cubicBezTo>
                      <a:pt x="812800" y="204767"/>
                      <a:pt x="630849" y="0"/>
                      <a:pt x="406400" y="0"/>
                    </a:cubicBezTo>
                    <a:close/>
                  </a:path>
                </a:pathLst>
              </a:custGeom>
              <a:solidFill>
                <a:srgbClr val="909D7B"/>
              </a:solidFill>
              <a:ln cap="sq">
                <a:noFill/>
                <a:prstDash val="solid"/>
                <a:miter/>
              </a:ln>
            </p:spPr>
          </p:sp>
          <p:sp>
            <p:nvSpPr>
              <p:cNvPr name="TextBox 16" id="16"/>
              <p:cNvSpPr txBox="true"/>
              <p:nvPr/>
            </p:nvSpPr>
            <p:spPr>
              <a:xfrm>
                <a:off x="76200" y="114330"/>
                <a:ext cx="660400" cy="714633"/>
              </a:xfrm>
              <a:prstGeom prst="rect">
                <a:avLst/>
              </a:prstGeom>
            </p:spPr>
            <p:txBody>
              <a:bodyPr anchor="ctr" rtlCol="false" tIns="50800" lIns="50800" bIns="50800" rIns="50800"/>
              <a:lstStyle/>
              <a:p>
                <a:pPr algn="ctr">
                  <a:lnSpc>
                    <a:spcPts val="1491"/>
                  </a:lnSpc>
                </a:pPr>
              </a:p>
            </p:txBody>
          </p:sp>
        </p:grpSp>
        <p:sp>
          <p:nvSpPr>
            <p:cNvPr name="TextBox 17" id="17"/>
            <p:cNvSpPr txBox="true"/>
            <p:nvPr/>
          </p:nvSpPr>
          <p:spPr>
            <a:xfrm rot="0">
              <a:off x="703859" y="600880"/>
              <a:ext cx="2707083" cy="3309621"/>
            </a:xfrm>
            <a:prstGeom prst="rect">
              <a:avLst/>
            </a:prstGeom>
          </p:spPr>
          <p:txBody>
            <a:bodyPr anchor="t" rtlCol="false" tIns="0" lIns="0" bIns="0" rIns="0">
              <a:spAutoFit/>
            </a:bodyPr>
            <a:lstStyle/>
            <a:p>
              <a:pPr algn="ctr">
                <a:lnSpc>
                  <a:spcPts val="3359"/>
                </a:lnSpc>
              </a:pPr>
              <a:r>
                <a:rPr lang="en-US" sz="2399" b="true">
                  <a:solidFill>
                    <a:srgbClr val="FFFFFF"/>
                  </a:solidFill>
                  <a:latin typeface="Open Sans Bold"/>
                  <a:ea typeface="Open Sans Bold"/>
                  <a:cs typeface="Open Sans Bold"/>
                  <a:sym typeface="Open Sans Bold"/>
                </a:rPr>
                <a:t>Limitless product promotions; highlighting clean ingredients</a:t>
              </a:r>
            </a:p>
          </p:txBody>
        </p:sp>
      </p:grpSp>
      <p:grpSp>
        <p:nvGrpSpPr>
          <p:cNvPr name="Group 18" id="18"/>
          <p:cNvGrpSpPr/>
          <p:nvPr/>
        </p:nvGrpSpPr>
        <p:grpSpPr>
          <a:xfrm rot="0">
            <a:off x="12921260" y="3206948"/>
            <a:ext cx="3326371" cy="1936552"/>
            <a:chOff x="0" y="0"/>
            <a:chExt cx="4435162" cy="2582069"/>
          </a:xfrm>
        </p:grpSpPr>
        <p:grpSp>
          <p:nvGrpSpPr>
            <p:cNvPr name="Group 19" id="19"/>
            <p:cNvGrpSpPr/>
            <p:nvPr/>
          </p:nvGrpSpPr>
          <p:grpSpPr>
            <a:xfrm rot="0">
              <a:off x="0" y="0"/>
              <a:ext cx="4435162" cy="2582069"/>
              <a:chOff x="0" y="0"/>
              <a:chExt cx="812800" cy="473197"/>
            </a:xfrm>
          </p:grpSpPr>
          <p:sp>
            <p:nvSpPr>
              <p:cNvPr name="Freeform 20" id="20"/>
              <p:cNvSpPr/>
              <p:nvPr/>
            </p:nvSpPr>
            <p:spPr>
              <a:xfrm flipH="false" flipV="false" rot="0">
                <a:off x="0" y="0"/>
                <a:ext cx="812800" cy="473197"/>
              </a:xfrm>
              <a:custGeom>
                <a:avLst/>
                <a:gdLst/>
                <a:ahLst/>
                <a:cxnLst/>
                <a:rect r="r" b="b" t="t" l="l"/>
                <a:pathLst>
                  <a:path h="473197" w="812800">
                    <a:moveTo>
                      <a:pt x="406400" y="0"/>
                    </a:moveTo>
                    <a:cubicBezTo>
                      <a:pt x="181951" y="0"/>
                      <a:pt x="0" y="105929"/>
                      <a:pt x="0" y="236599"/>
                    </a:cubicBezTo>
                    <a:cubicBezTo>
                      <a:pt x="0" y="367268"/>
                      <a:pt x="181951" y="473197"/>
                      <a:pt x="406400" y="473197"/>
                    </a:cubicBezTo>
                    <a:cubicBezTo>
                      <a:pt x="630849" y="473197"/>
                      <a:pt x="812800" y="367268"/>
                      <a:pt x="812800" y="236599"/>
                    </a:cubicBezTo>
                    <a:cubicBezTo>
                      <a:pt x="812800" y="105929"/>
                      <a:pt x="630849" y="0"/>
                      <a:pt x="406400" y="0"/>
                    </a:cubicBezTo>
                    <a:close/>
                  </a:path>
                </a:pathLst>
              </a:custGeom>
              <a:solidFill>
                <a:srgbClr val="909D7B"/>
              </a:solidFill>
              <a:ln cap="sq">
                <a:noFill/>
                <a:prstDash val="solid"/>
                <a:miter/>
              </a:ln>
            </p:spPr>
          </p:sp>
          <p:sp>
            <p:nvSpPr>
              <p:cNvPr name="TextBox 21" id="21"/>
              <p:cNvSpPr txBox="true"/>
              <p:nvPr/>
            </p:nvSpPr>
            <p:spPr>
              <a:xfrm>
                <a:off x="76200" y="72937"/>
                <a:ext cx="660400" cy="355898"/>
              </a:xfrm>
              <a:prstGeom prst="rect">
                <a:avLst/>
              </a:prstGeom>
            </p:spPr>
            <p:txBody>
              <a:bodyPr anchor="ctr" rtlCol="false" tIns="50800" lIns="50800" bIns="50800" rIns="50800"/>
              <a:lstStyle/>
              <a:p>
                <a:pPr algn="ctr">
                  <a:lnSpc>
                    <a:spcPts val="1491"/>
                  </a:lnSpc>
                </a:pPr>
              </a:p>
            </p:txBody>
          </p:sp>
        </p:grpSp>
        <p:sp>
          <p:nvSpPr>
            <p:cNvPr name="TextBox 22" id="22"/>
            <p:cNvSpPr txBox="true"/>
            <p:nvPr/>
          </p:nvSpPr>
          <p:spPr>
            <a:xfrm rot="0">
              <a:off x="758658" y="631579"/>
              <a:ext cx="2917845" cy="1174154"/>
            </a:xfrm>
            <a:prstGeom prst="rect">
              <a:avLst/>
            </a:prstGeom>
          </p:spPr>
          <p:txBody>
            <a:bodyPr anchor="t" rtlCol="false" tIns="0" lIns="0" bIns="0" rIns="0">
              <a:spAutoFit/>
            </a:bodyPr>
            <a:lstStyle/>
            <a:p>
              <a:pPr algn="ctr">
                <a:lnSpc>
                  <a:spcPts val="3621"/>
                </a:lnSpc>
              </a:pPr>
              <a:r>
                <a:rPr lang="en-US" sz="2586" b="true">
                  <a:solidFill>
                    <a:srgbClr val="FFFFFF"/>
                  </a:solidFill>
                  <a:latin typeface="Open Sans Bold"/>
                  <a:ea typeface="Open Sans Bold"/>
                  <a:cs typeface="Open Sans Bold"/>
                  <a:sym typeface="Open Sans Bold"/>
                </a:rPr>
                <a:t>Loyality program</a:t>
              </a:r>
            </a:p>
          </p:txBody>
        </p:sp>
      </p:grpSp>
      <p:grpSp>
        <p:nvGrpSpPr>
          <p:cNvPr name="Group 23" id="23"/>
          <p:cNvGrpSpPr/>
          <p:nvPr/>
        </p:nvGrpSpPr>
        <p:grpSpPr>
          <a:xfrm rot="0">
            <a:off x="13161532" y="6084742"/>
            <a:ext cx="3086100" cy="3053970"/>
            <a:chOff x="0" y="0"/>
            <a:chExt cx="4114800" cy="4071961"/>
          </a:xfrm>
        </p:grpSpPr>
        <p:grpSp>
          <p:nvGrpSpPr>
            <p:cNvPr name="Group 24" id="24"/>
            <p:cNvGrpSpPr/>
            <p:nvPr/>
          </p:nvGrpSpPr>
          <p:grpSpPr>
            <a:xfrm rot="0">
              <a:off x="0" y="0"/>
              <a:ext cx="4114800" cy="4071961"/>
              <a:chOff x="0" y="0"/>
              <a:chExt cx="812800" cy="804338"/>
            </a:xfrm>
          </p:grpSpPr>
          <p:sp>
            <p:nvSpPr>
              <p:cNvPr name="Freeform 25" id="25"/>
              <p:cNvSpPr/>
              <p:nvPr/>
            </p:nvSpPr>
            <p:spPr>
              <a:xfrm flipH="false" flipV="false" rot="0">
                <a:off x="0" y="0"/>
                <a:ext cx="812800" cy="804338"/>
              </a:xfrm>
              <a:custGeom>
                <a:avLst/>
                <a:gdLst/>
                <a:ahLst/>
                <a:cxnLst/>
                <a:rect r="r" b="b" t="t" l="l"/>
                <a:pathLst>
                  <a:path h="804338" w="812800">
                    <a:moveTo>
                      <a:pt x="406400" y="0"/>
                    </a:moveTo>
                    <a:cubicBezTo>
                      <a:pt x="181951" y="0"/>
                      <a:pt x="0" y="180057"/>
                      <a:pt x="0" y="402169"/>
                    </a:cubicBezTo>
                    <a:cubicBezTo>
                      <a:pt x="0" y="624281"/>
                      <a:pt x="181951" y="804338"/>
                      <a:pt x="406400" y="804338"/>
                    </a:cubicBezTo>
                    <a:cubicBezTo>
                      <a:pt x="630849" y="804338"/>
                      <a:pt x="812800" y="624281"/>
                      <a:pt x="812800" y="402169"/>
                    </a:cubicBezTo>
                    <a:cubicBezTo>
                      <a:pt x="812800" y="180057"/>
                      <a:pt x="630849" y="0"/>
                      <a:pt x="406400" y="0"/>
                    </a:cubicBezTo>
                    <a:close/>
                  </a:path>
                </a:pathLst>
              </a:custGeom>
              <a:solidFill>
                <a:srgbClr val="909D7B"/>
              </a:solidFill>
              <a:ln cap="sq">
                <a:noFill/>
                <a:prstDash val="solid"/>
                <a:miter/>
              </a:ln>
            </p:spPr>
          </p:sp>
          <p:sp>
            <p:nvSpPr>
              <p:cNvPr name="TextBox 26" id="26"/>
              <p:cNvSpPr txBox="true"/>
              <p:nvPr/>
            </p:nvSpPr>
            <p:spPr>
              <a:xfrm>
                <a:off x="76200" y="103982"/>
                <a:ext cx="660400" cy="624950"/>
              </a:xfrm>
              <a:prstGeom prst="rect">
                <a:avLst/>
              </a:prstGeom>
            </p:spPr>
            <p:txBody>
              <a:bodyPr anchor="ctr" rtlCol="false" tIns="50800" lIns="50800" bIns="50800" rIns="50800"/>
              <a:lstStyle/>
              <a:p>
                <a:pPr algn="ctr">
                  <a:lnSpc>
                    <a:spcPts val="1491"/>
                  </a:lnSpc>
                </a:pPr>
              </a:p>
            </p:txBody>
          </p:sp>
        </p:grpSp>
        <p:sp>
          <p:nvSpPr>
            <p:cNvPr name="TextBox 27" id="27"/>
            <p:cNvSpPr txBox="true"/>
            <p:nvPr/>
          </p:nvSpPr>
          <p:spPr>
            <a:xfrm rot="0">
              <a:off x="703859" y="600880"/>
              <a:ext cx="2707083" cy="2750821"/>
            </a:xfrm>
            <a:prstGeom prst="rect">
              <a:avLst/>
            </a:prstGeom>
          </p:spPr>
          <p:txBody>
            <a:bodyPr anchor="t" rtlCol="false" tIns="0" lIns="0" bIns="0" rIns="0">
              <a:spAutoFit/>
            </a:bodyPr>
            <a:lstStyle/>
            <a:p>
              <a:pPr algn="ctr">
                <a:lnSpc>
                  <a:spcPts val="3359"/>
                </a:lnSpc>
              </a:pPr>
              <a:r>
                <a:rPr lang="en-US" sz="2399" b="true">
                  <a:solidFill>
                    <a:srgbClr val="FFFFFF"/>
                  </a:solidFill>
                  <a:latin typeface="Open Sans Bold"/>
                  <a:ea typeface="Open Sans Bold"/>
                  <a:cs typeface="Open Sans Bold"/>
                  <a:sym typeface="Open Sans Bold"/>
                </a:rPr>
                <a:t>Staff incentives for social media participation</a:t>
              </a:r>
            </a:p>
          </p:txBody>
        </p:sp>
      </p:grpSp>
      <p:grpSp>
        <p:nvGrpSpPr>
          <p:cNvPr name="Group 28" id="28"/>
          <p:cNvGrpSpPr/>
          <p:nvPr/>
        </p:nvGrpSpPr>
        <p:grpSpPr>
          <a:xfrm rot="0">
            <a:off x="4962014" y="5422718"/>
            <a:ext cx="3528752" cy="2054374"/>
            <a:chOff x="0" y="0"/>
            <a:chExt cx="812800" cy="473197"/>
          </a:xfrm>
        </p:grpSpPr>
        <p:sp>
          <p:nvSpPr>
            <p:cNvPr name="Freeform 29" id="29"/>
            <p:cNvSpPr/>
            <p:nvPr/>
          </p:nvSpPr>
          <p:spPr>
            <a:xfrm flipH="false" flipV="false" rot="0">
              <a:off x="0" y="0"/>
              <a:ext cx="812800" cy="473197"/>
            </a:xfrm>
            <a:custGeom>
              <a:avLst/>
              <a:gdLst/>
              <a:ahLst/>
              <a:cxnLst/>
              <a:rect r="r" b="b" t="t" l="l"/>
              <a:pathLst>
                <a:path h="473197" w="812800">
                  <a:moveTo>
                    <a:pt x="406400" y="0"/>
                  </a:moveTo>
                  <a:cubicBezTo>
                    <a:pt x="181951" y="0"/>
                    <a:pt x="0" y="105929"/>
                    <a:pt x="0" y="236599"/>
                  </a:cubicBezTo>
                  <a:cubicBezTo>
                    <a:pt x="0" y="367268"/>
                    <a:pt x="181951" y="473197"/>
                    <a:pt x="406400" y="473197"/>
                  </a:cubicBezTo>
                  <a:cubicBezTo>
                    <a:pt x="630849" y="473197"/>
                    <a:pt x="812800" y="367268"/>
                    <a:pt x="812800" y="236599"/>
                  </a:cubicBezTo>
                  <a:cubicBezTo>
                    <a:pt x="812800" y="105929"/>
                    <a:pt x="630849" y="0"/>
                    <a:pt x="406400" y="0"/>
                  </a:cubicBezTo>
                  <a:close/>
                </a:path>
              </a:pathLst>
            </a:custGeom>
            <a:solidFill>
              <a:srgbClr val="FFFFFF"/>
            </a:solidFill>
            <a:ln cap="sq">
              <a:noFill/>
              <a:prstDash val="solid"/>
              <a:miter/>
            </a:ln>
          </p:spPr>
        </p:sp>
        <p:sp>
          <p:nvSpPr>
            <p:cNvPr name="TextBox 30" id="30"/>
            <p:cNvSpPr txBox="true"/>
            <p:nvPr/>
          </p:nvSpPr>
          <p:spPr>
            <a:xfrm>
              <a:off x="76200" y="72937"/>
              <a:ext cx="660400" cy="355898"/>
            </a:xfrm>
            <a:prstGeom prst="rect">
              <a:avLst/>
            </a:prstGeom>
          </p:spPr>
          <p:txBody>
            <a:bodyPr anchor="ctr" rtlCol="false" tIns="58086" lIns="58086" bIns="58086" rIns="58086"/>
            <a:lstStyle/>
            <a:p>
              <a:pPr algn="ctr">
                <a:lnSpc>
                  <a:spcPts val="1491"/>
                </a:lnSpc>
              </a:pPr>
            </a:p>
          </p:txBody>
        </p:sp>
      </p:grpSp>
      <p:sp>
        <p:nvSpPr>
          <p:cNvPr name="TextBox 31" id="31"/>
          <p:cNvSpPr txBox="true"/>
          <p:nvPr/>
        </p:nvSpPr>
        <p:spPr>
          <a:xfrm rot="0">
            <a:off x="5565626" y="5923067"/>
            <a:ext cx="2321528" cy="936348"/>
          </a:xfrm>
          <a:prstGeom prst="rect">
            <a:avLst/>
          </a:prstGeom>
        </p:spPr>
        <p:txBody>
          <a:bodyPr anchor="t" rtlCol="false" tIns="0" lIns="0" bIns="0" rIns="0">
            <a:spAutoFit/>
          </a:bodyPr>
          <a:lstStyle/>
          <a:p>
            <a:pPr algn="ctr">
              <a:lnSpc>
                <a:spcPts val="3841"/>
              </a:lnSpc>
            </a:pPr>
            <a:r>
              <a:rPr lang="en-US" sz="2744" b="true">
                <a:solidFill>
                  <a:srgbClr val="000000"/>
                </a:solidFill>
                <a:latin typeface="Open Sans Bold"/>
                <a:ea typeface="Open Sans Bold"/>
                <a:cs typeface="Open Sans Bold"/>
                <a:sym typeface="Open Sans Bold"/>
              </a:rPr>
              <a:t>Sell on Instagram</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CBCBB0"/>
        </a:solidFill>
      </p:bgPr>
    </p:bg>
    <p:spTree>
      <p:nvGrpSpPr>
        <p:cNvPr id="1" name=""/>
        <p:cNvGrpSpPr/>
        <p:nvPr/>
      </p:nvGrpSpPr>
      <p:grpSpPr>
        <a:xfrm>
          <a:off x="0" y="0"/>
          <a:ext cx="0" cy="0"/>
          <a:chOff x="0" y="0"/>
          <a:chExt cx="0" cy="0"/>
        </a:xfrm>
      </p:grpSpPr>
      <p:sp>
        <p:nvSpPr>
          <p:cNvPr name="Freeform 2" id="2"/>
          <p:cNvSpPr/>
          <p:nvPr/>
        </p:nvSpPr>
        <p:spPr>
          <a:xfrm flipH="false" flipV="false" rot="0">
            <a:off x="10707858" y="2181417"/>
            <a:ext cx="7182300" cy="7076883"/>
          </a:xfrm>
          <a:custGeom>
            <a:avLst/>
            <a:gdLst/>
            <a:ahLst/>
            <a:cxnLst/>
            <a:rect r="r" b="b" t="t" l="l"/>
            <a:pathLst>
              <a:path h="7076883" w="7182300">
                <a:moveTo>
                  <a:pt x="0" y="0"/>
                </a:moveTo>
                <a:lnTo>
                  <a:pt x="7182300" y="0"/>
                </a:lnTo>
                <a:lnTo>
                  <a:pt x="7182300" y="7076883"/>
                </a:lnTo>
                <a:lnTo>
                  <a:pt x="0" y="7076883"/>
                </a:lnTo>
                <a:lnTo>
                  <a:pt x="0" y="0"/>
                </a:lnTo>
                <a:close/>
              </a:path>
            </a:pathLst>
          </a:custGeom>
          <a:blipFill>
            <a:blip r:embed="rId2">
              <a:alphaModFix amt="90000"/>
            </a:blip>
            <a:stretch>
              <a:fillRect l="-3423" t="-4189" r="0" b="-774"/>
            </a:stretch>
          </a:blipFill>
        </p:spPr>
      </p:sp>
      <p:sp>
        <p:nvSpPr>
          <p:cNvPr name="TextBox 3" id="3"/>
          <p:cNvSpPr txBox="true"/>
          <p:nvPr/>
        </p:nvSpPr>
        <p:spPr>
          <a:xfrm rot="0">
            <a:off x="3655866" y="341812"/>
            <a:ext cx="10505182" cy="2204708"/>
          </a:xfrm>
          <a:prstGeom prst="rect">
            <a:avLst/>
          </a:prstGeom>
        </p:spPr>
        <p:txBody>
          <a:bodyPr anchor="t" rtlCol="false" tIns="0" lIns="0" bIns="0" rIns="0">
            <a:spAutoFit/>
          </a:bodyPr>
          <a:lstStyle/>
          <a:p>
            <a:pPr algn="ctr">
              <a:lnSpc>
                <a:spcPts val="8680"/>
              </a:lnSpc>
            </a:pPr>
            <a:r>
              <a:rPr lang="en-US" sz="6200" b="true">
                <a:solidFill>
                  <a:srgbClr val="725C4E"/>
                </a:solidFill>
                <a:latin typeface="The Seasons Bold"/>
                <a:ea typeface="The Seasons Bold"/>
                <a:cs typeface="The Seasons Bold"/>
                <a:sym typeface="The Seasons Bold"/>
              </a:rPr>
              <a:t>Brand Audit Current Strategy</a:t>
            </a:r>
          </a:p>
          <a:p>
            <a:pPr algn="ctr">
              <a:lnSpc>
                <a:spcPts val="8680"/>
              </a:lnSpc>
            </a:pPr>
          </a:p>
        </p:txBody>
      </p:sp>
      <p:sp>
        <p:nvSpPr>
          <p:cNvPr name="TextBox 4" id="4"/>
          <p:cNvSpPr txBox="true"/>
          <p:nvPr/>
        </p:nvSpPr>
        <p:spPr>
          <a:xfrm rot="0">
            <a:off x="0" y="1641333"/>
            <a:ext cx="10707858" cy="3789080"/>
          </a:xfrm>
          <a:prstGeom prst="rect">
            <a:avLst/>
          </a:prstGeom>
        </p:spPr>
        <p:txBody>
          <a:bodyPr anchor="t" rtlCol="false" tIns="0" lIns="0" bIns="0" rIns="0">
            <a:spAutoFit/>
          </a:bodyPr>
          <a:lstStyle/>
          <a:p>
            <a:pPr algn="l">
              <a:lnSpc>
                <a:spcPts val="3358"/>
              </a:lnSpc>
            </a:pPr>
          </a:p>
          <a:p>
            <a:pPr algn="l" marL="517865" indent="-258933" lvl="1">
              <a:lnSpc>
                <a:spcPts val="3358"/>
              </a:lnSpc>
              <a:buFont typeface="Arial"/>
              <a:buChar char="•"/>
            </a:pPr>
            <a:r>
              <a:rPr lang="en-US" b="true" sz="2398" spc="67">
                <a:solidFill>
                  <a:srgbClr val="000000"/>
                </a:solidFill>
                <a:latin typeface="The Seasons Bold"/>
                <a:ea typeface="The Seasons Bold"/>
                <a:cs typeface="The Seasons Bold"/>
                <a:sym typeface="The Seasons Bold"/>
              </a:rPr>
              <a:t>Unique Value Proposition: Fuel Kamloops positions itself as an inclusive supplement provider that serves athletes of all fitness levels and sports, from garage trainers to professional competitors.</a:t>
            </a:r>
          </a:p>
          <a:p>
            <a:pPr algn="l">
              <a:lnSpc>
                <a:spcPts val="3358"/>
              </a:lnSpc>
            </a:pPr>
          </a:p>
          <a:p>
            <a:pPr algn="l" marL="517865" indent="-258933" lvl="1">
              <a:lnSpc>
                <a:spcPts val="3358"/>
              </a:lnSpc>
              <a:buFont typeface="Arial"/>
              <a:buChar char="•"/>
            </a:pPr>
            <a:r>
              <a:rPr lang="en-US" b="true" sz="2398" spc="67">
                <a:solidFill>
                  <a:srgbClr val="000000"/>
                </a:solidFill>
                <a:latin typeface="The Seasons Bold"/>
                <a:ea typeface="The Seasons Bold"/>
                <a:cs typeface="The Seasons Bold"/>
                <a:sym typeface="The Seasons Bold"/>
              </a:rPr>
              <a:t>Community-Centric Identity: By partnering with local gyms, the brand fosters a strong sense of belonging and trust within the Kamloops fitness community.</a:t>
            </a:r>
          </a:p>
          <a:p>
            <a:pPr algn="l">
              <a:lnSpc>
                <a:spcPts val="3358"/>
              </a:lnSpc>
            </a:pPr>
          </a:p>
        </p:txBody>
      </p:sp>
      <p:sp>
        <p:nvSpPr>
          <p:cNvPr name="TextBox 5" id="5"/>
          <p:cNvSpPr txBox="true"/>
          <p:nvPr/>
        </p:nvSpPr>
        <p:spPr>
          <a:xfrm rot="0">
            <a:off x="189107" y="5095875"/>
            <a:ext cx="9650129" cy="5485766"/>
          </a:xfrm>
          <a:prstGeom prst="rect">
            <a:avLst/>
          </a:prstGeom>
        </p:spPr>
        <p:txBody>
          <a:bodyPr anchor="t" rtlCol="false" tIns="0" lIns="0" bIns="0" rIns="0">
            <a:spAutoFit/>
          </a:bodyPr>
          <a:lstStyle/>
          <a:p>
            <a:pPr algn="l">
              <a:lnSpc>
                <a:spcPts val="3359"/>
              </a:lnSpc>
            </a:pPr>
            <a:r>
              <a:rPr lang="en-US" sz="2399" spc="67" b="true">
                <a:solidFill>
                  <a:srgbClr val="000000"/>
                </a:solidFill>
                <a:latin typeface="The Seasons Bold"/>
                <a:ea typeface="The Seasons Bold"/>
                <a:cs typeface="The Seasons Bold"/>
                <a:sym typeface="The Seasons Bold"/>
              </a:rPr>
              <a:t>Marketing and Communication Strategies</a:t>
            </a:r>
          </a:p>
          <a:p>
            <a:pPr algn="l" marL="518158" indent="-259079" lvl="1">
              <a:lnSpc>
                <a:spcPts val="3359"/>
              </a:lnSpc>
              <a:buFont typeface="Arial"/>
              <a:buChar char="•"/>
            </a:pPr>
            <a:r>
              <a:rPr lang="en-US" b="true" sz="2399" spc="67">
                <a:solidFill>
                  <a:srgbClr val="000000"/>
                </a:solidFill>
                <a:latin typeface="The Seasons Bold"/>
                <a:ea typeface="The Seasons Bold"/>
                <a:cs typeface="The Seasons Bold"/>
                <a:sym typeface="The Seasons Bold"/>
              </a:rPr>
              <a:t>Community Engagement: Emphasizing partnerships with gyms and providing tailored advice reinforces their reputation as a trusted local expert.</a:t>
            </a:r>
          </a:p>
          <a:p>
            <a:pPr algn="l">
              <a:lnSpc>
                <a:spcPts val="3359"/>
              </a:lnSpc>
            </a:pPr>
          </a:p>
          <a:p>
            <a:pPr algn="l" marL="518158" indent="-259079" lvl="1">
              <a:lnSpc>
                <a:spcPts val="3359"/>
              </a:lnSpc>
              <a:buFont typeface="Arial"/>
              <a:buChar char="•"/>
            </a:pPr>
            <a:r>
              <a:rPr lang="en-US" b="true" sz="2399" spc="67">
                <a:solidFill>
                  <a:srgbClr val="000000"/>
                </a:solidFill>
                <a:latin typeface="The Seasons Bold"/>
                <a:ea typeface="The Seasons Bold"/>
                <a:cs typeface="The Seasons Bold"/>
                <a:sym typeface="The Seasons Bold"/>
              </a:rPr>
              <a:t>Customer-Centric Messaging: The focus on inclusivity ("all shapes, sizes, and sports") appeals to a broad demographic, breaking stereotypes about supplement users.</a:t>
            </a:r>
          </a:p>
          <a:p>
            <a:pPr algn="l">
              <a:lnSpc>
                <a:spcPts val="3359"/>
              </a:lnSpc>
            </a:pPr>
          </a:p>
          <a:p>
            <a:pPr algn="l" marL="518158" indent="-259079" lvl="1">
              <a:lnSpc>
                <a:spcPts val="3359"/>
              </a:lnSpc>
              <a:buFont typeface="Arial"/>
              <a:buChar char="•"/>
            </a:pPr>
            <a:r>
              <a:rPr lang="en-US" b="true" sz="2399" spc="67">
                <a:solidFill>
                  <a:srgbClr val="000000"/>
                </a:solidFill>
                <a:latin typeface="The Seasons Bold"/>
                <a:ea typeface="The Seasons Bold"/>
                <a:cs typeface="The Seasons Bold"/>
                <a:sym typeface="The Seasons Bold"/>
              </a:rPr>
              <a:t>Word-of-Mouth Advocacy: Leveraging satisfied customers and local athletes to promote the brand's authenticity and effectiveness.</a:t>
            </a:r>
          </a:p>
          <a:p>
            <a:pPr algn="l">
              <a:lnSpc>
                <a:spcPts val="3359"/>
              </a:lnSpc>
            </a:pPr>
          </a:p>
        </p:txBody>
      </p:sp>
      <p:sp>
        <p:nvSpPr>
          <p:cNvPr name="TextBox 6" id="6"/>
          <p:cNvSpPr txBox="true"/>
          <p:nvPr/>
        </p:nvSpPr>
        <p:spPr>
          <a:xfrm rot="0">
            <a:off x="351935" y="1544178"/>
            <a:ext cx="2647904" cy="327660"/>
          </a:xfrm>
          <a:prstGeom prst="rect">
            <a:avLst/>
          </a:prstGeom>
        </p:spPr>
        <p:txBody>
          <a:bodyPr anchor="t" rtlCol="false" tIns="0" lIns="0" bIns="0" rIns="0">
            <a:spAutoFit/>
          </a:bodyPr>
          <a:lstStyle/>
          <a:p>
            <a:pPr algn="ctr">
              <a:lnSpc>
                <a:spcPts val="2400"/>
              </a:lnSpc>
              <a:spcBef>
                <a:spcPct val="0"/>
              </a:spcBef>
            </a:pPr>
            <a:r>
              <a:rPr lang="en-US" sz="2400">
                <a:solidFill>
                  <a:srgbClr val="000000"/>
                </a:solidFill>
                <a:latin typeface="The Seasons"/>
                <a:ea typeface="The Seasons"/>
                <a:cs typeface="The Seasons"/>
                <a:sym typeface="The Seasons"/>
              </a:rPr>
              <a:t>Brand Positioning</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CBB3A1"/>
        </a:solidFill>
      </p:bgPr>
    </p:bg>
    <p:spTree>
      <p:nvGrpSpPr>
        <p:cNvPr id="1" name=""/>
        <p:cNvGrpSpPr/>
        <p:nvPr/>
      </p:nvGrpSpPr>
      <p:grpSpPr>
        <a:xfrm>
          <a:off x="0" y="0"/>
          <a:ext cx="0" cy="0"/>
          <a:chOff x="0" y="0"/>
          <a:chExt cx="0" cy="0"/>
        </a:xfrm>
      </p:grpSpPr>
      <p:sp>
        <p:nvSpPr>
          <p:cNvPr name="Freeform 2" id="2"/>
          <p:cNvSpPr/>
          <p:nvPr/>
        </p:nvSpPr>
        <p:spPr>
          <a:xfrm flipH="false" flipV="false" rot="0">
            <a:off x="12146924" y="1640589"/>
            <a:ext cx="5833160" cy="7225334"/>
          </a:xfrm>
          <a:custGeom>
            <a:avLst/>
            <a:gdLst/>
            <a:ahLst/>
            <a:cxnLst/>
            <a:rect r="r" b="b" t="t" l="l"/>
            <a:pathLst>
              <a:path h="7225334" w="5833160">
                <a:moveTo>
                  <a:pt x="0" y="0"/>
                </a:moveTo>
                <a:lnTo>
                  <a:pt x="5833160" y="0"/>
                </a:lnTo>
                <a:lnTo>
                  <a:pt x="5833160" y="7225334"/>
                </a:lnTo>
                <a:lnTo>
                  <a:pt x="0" y="7225334"/>
                </a:lnTo>
                <a:lnTo>
                  <a:pt x="0" y="0"/>
                </a:lnTo>
                <a:close/>
              </a:path>
            </a:pathLst>
          </a:custGeom>
          <a:blipFill>
            <a:blip r:embed="rId2"/>
            <a:stretch>
              <a:fillRect l="0" t="0" r="0" b="0"/>
            </a:stretch>
          </a:blipFill>
        </p:spPr>
      </p:sp>
      <p:sp>
        <p:nvSpPr>
          <p:cNvPr name="TextBox 3" id="3"/>
          <p:cNvSpPr txBox="true"/>
          <p:nvPr/>
        </p:nvSpPr>
        <p:spPr>
          <a:xfrm rot="0">
            <a:off x="3171505" y="476323"/>
            <a:ext cx="10505182" cy="2204708"/>
          </a:xfrm>
          <a:prstGeom prst="rect">
            <a:avLst/>
          </a:prstGeom>
        </p:spPr>
        <p:txBody>
          <a:bodyPr anchor="t" rtlCol="false" tIns="0" lIns="0" bIns="0" rIns="0">
            <a:spAutoFit/>
          </a:bodyPr>
          <a:lstStyle/>
          <a:p>
            <a:pPr algn="ctr">
              <a:lnSpc>
                <a:spcPts val="8680"/>
              </a:lnSpc>
            </a:pPr>
            <a:r>
              <a:rPr lang="en-US" sz="6200" b="true">
                <a:solidFill>
                  <a:srgbClr val="725C4E"/>
                </a:solidFill>
                <a:latin typeface="The Seasons Bold"/>
                <a:ea typeface="The Seasons Bold"/>
                <a:cs typeface="The Seasons Bold"/>
                <a:sym typeface="The Seasons Bold"/>
              </a:rPr>
              <a:t>Brand Audit Current Strategy</a:t>
            </a:r>
          </a:p>
          <a:p>
            <a:pPr algn="ctr">
              <a:lnSpc>
                <a:spcPts val="8680"/>
              </a:lnSpc>
            </a:pPr>
          </a:p>
        </p:txBody>
      </p:sp>
      <p:sp>
        <p:nvSpPr>
          <p:cNvPr name="TextBox 4" id="4"/>
          <p:cNvSpPr txBox="true"/>
          <p:nvPr/>
        </p:nvSpPr>
        <p:spPr>
          <a:xfrm rot="0">
            <a:off x="359622" y="3386570"/>
            <a:ext cx="11495800" cy="4552273"/>
          </a:xfrm>
          <a:prstGeom prst="rect">
            <a:avLst/>
          </a:prstGeom>
        </p:spPr>
        <p:txBody>
          <a:bodyPr anchor="t" rtlCol="false" tIns="0" lIns="0" bIns="0" rIns="0">
            <a:spAutoFit/>
          </a:bodyPr>
          <a:lstStyle/>
          <a:p>
            <a:pPr algn="l">
              <a:lnSpc>
                <a:spcPts val="3359"/>
              </a:lnSpc>
            </a:pPr>
            <a:r>
              <a:rPr lang="en-US" sz="2400" spc="57" b="true">
                <a:solidFill>
                  <a:srgbClr val="000000"/>
                </a:solidFill>
                <a:latin typeface="The Seasons Bold"/>
                <a:ea typeface="The Seasons Bold"/>
                <a:cs typeface="The Seasons Bold"/>
                <a:sym typeface="The Seasons Bold"/>
              </a:rPr>
              <a:t>Customer-Oriented Approach</a:t>
            </a:r>
            <a:r>
              <a:rPr lang="en-US" sz="2400" spc="57">
                <a:solidFill>
                  <a:srgbClr val="000000"/>
                </a:solidFill>
                <a:latin typeface="The Seasons"/>
                <a:ea typeface="The Seasons"/>
                <a:cs typeface="The Seasons"/>
                <a:sym typeface="The Seasons"/>
              </a:rPr>
              <a:t>: The owner emphasizes the importance of customer service and providing value to customers. Their product selection prioritizes quality and customer needs over simply stocking hot-selling items. This customer-centric approach fosters repeat business and positive brand associations.</a:t>
            </a:r>
          </a:p>
          <a:p>
            <a:pPr algn="l">
              <a:lnSpc>
                <a:spcPts val="3084"/>
              </a:lnSpc>
            </a:pPr>
          </a:p>
          <a:p>
            <a:pPr algn="l">
              <a:lnSpc>
                <a:spcPts val="3364"/>
              </a:lnSpc>
            </a:pPr>
            <a:r>
              <a:rPr lang="en-US" sz="2403" spc="57" b="true">
                <a:solidFill>
                  <a:srgbClr val="000000"/>
                </a:solidFill>
                <a:latin typeface="The Seasons Bold"/>
                <a:ea typeface="The Seasons Bold"/>
                <a:cs typeface="The Seasons Bold"/>
                <a:sym typeface="The Seasons Bold"/>
              </a:rPr>
              <a:t>Competitive Pricing Strategy</a:t>
            </a:r>
            <a:r>
              <a:rPr lang="en-US" sz="2403" spc="57">
                <a:solidFill>
                  <a:srgbClr val="000000"/>
                </a:solidFill>
                <a:latin typeface="The Seasons"/>
                <a:ea typeface="The Seasons"/>
                <a:cs typeface="The Seasons"/>
                <a:sym typeface="The Seasons"/>
              </a:rPr>
              <a:t>: While the shop initially prices products at MSRP, they offer various discounts and combos, making their final prices competitive with major players like Popeye's. They aim to avoid price wars by focusing on value and bundle deals.</a:t>
            </a:r>
          </a:p>
          <a:p>
            <a:pPr algn="l">
              <a:lnSpc>
                <a:spcPts val="3084"/>
              </a:lnSpc>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9F1E8"/>
        </a:solidFill>
      </p:bgPr>
    </p:bg>
    <p:spTree>
      <p:nvGrpSpPr>
        <p:cNvPr id="1" name=""/>
        <p:cNvGrpSpPr/>
        <p:nvPr/>
      </p:nvGrpSpPr>
      <p:grpSpPr>
        <a:xfrm>
          <a:off x="0" y="0"/>
          <a:ext cx="0" cy="0"/>
          <a:chOff x="0" y="0"/>
          <a:chExt cx="0" cy="0"/>
        </a:xfrm>
      </p:grpSpPr>
      <p:sp>
        <p:nvSpPr>
          <p:cNvPr name="Freeform 2" id="2"/>
          <p:cNvSpPr/>
          <p:nvPr/>
        </p:nvSpPr>
        <p:spPr>
          <a:xfrm flipH="false" flipV="false" rot="0">
            <a:off x="12201617" y="3908178"/>
            <a:ext cx="5701808" cy="3226151"/>
          </a:xfrm>
          <a:custGeom>
            <a:avLst/>
            <a:gdLst/>
            <a:ahLst/>
            <a:cxnLst/>
            <a:rect r="r" b="b" t="t" l="l"/>
            <a:pathLst>
              <a:path h="3226151" w="5701808">
                <a:moveTo>
                  <a:pt x="0" y="0"/>
                </a:moveTo>
                <a:lnTo>
                  <a:pt x="5701808" y="0"/>
                </a:lnTo>
                <a:lnTo>
                  <a:pt x="5701808" y="3226151"/>
                </a:lnTo>
                <a:lnTo>
                  <a:pt x="0" y="3226151"/>
                </a:lnTo>
                <a:lnTo>
                  <a:pt x="0" y="0"/>
                </a:lnTo>
                <a:close/>
              </a:path>
            </a:pathLst>
          </a:custGeom>
          <a:blipFill>
            <a:blip r:embed="rId2"/>
            <a:stretch>
              <a:fillRect l="0" t="0" r="0" b="0"/>
            </a:stretch>
          </a:blipFill>
        </p:spPr>
      </p:sp>
      <p:sp>
        <p:nvSpPr>
          <p:cNvPr name="TextBox 3" id="3"/>
          <p:cNvSpPr txBox="true"/>
          <p:nvPr/>
        </p:nvSpPr>
        <p:spPr>
          <a:xfrm rot="0">
            <a:off x="345979" y="3529936"/>
            <a:ext cx="11495800" cy="5445041"/>
          </a:xfrm>
          <a:prstGeom prst="rect">
            <a:avLst/>
          </a:prstGeom>
        </p:spPr>
        <p:txBody>
          <a:bodyPr anchor="t" rtlCol="false" tIns="0" lIns="0" bIns="0" rIns="0">
            <a:spAutoFit/>
          </a:bodyPr>
          <a:lstStyle/>
          <a:p>
            <a:pPr algn="l">
              <a:lnSpc>
                <a:spcPts val="3364"/>
              </a:lnSpc>
            </a:pPr>
            <a:r>
              <a:rPr lang="en-US" sz="2403" spc="57" b="true">
                <a:solidFill>
                  <a:srgbClr val="000000"/>
                </a:solidFill>
                <a:latin typeface="The Seasons Bold"/>
                <a:ea typeface="The Seasons Bold"/>
                <a:cs typeface="The Seasons Bold"/>
                <a:sym typeface="The Seasons Bold"/>
              </a:rPr>
              <a:t>Customer Orientation as an Internal Strategy</a:t>
            </a:r>
            <a:r>
              <a:rPr lang="en-US" sz="2403" spc="57">
                <a:solidFill>
                  <a:srgbClr val="000000"/>
                </a:solidFill>
                <a:latin typeface="The Seasons"/>
                <a:ea typeface="The Seasons"/>
                <a:cs typeface="The Seasons"/>
                <a:sym typeface="The Seasons"/>
              </a:rPr>
              <a:t>: The company focuses on creating outstanding customer experiences by empowering staff to exceed expectations and build strong, lasting relationships. Internal initiatives emphasize employee training in product knowledge and customer service, ensuring personalized, expert guidance that consistently earns positive customer feedback.</a:t>
            </a:r>
          </a:p>
          <a:p>
            <a:pPr algn="l">
              <a:lnSpc>
                <a:spcPts val="3364"/>
              </a:lnSpc>
            </a:pPr>
          </a:p>
          <a:p>
            <a:pPr algn="l">
              <a:lnSpc>
                <a:spcPts val="3364"/>
              </a:lnSpc>
            </a:pPr>
            <a:r>
              <a:rPr lang="en-US" b="true" sz="2403" spc="57">
                <a:solidFill>
                  <a:srgbClr val="000000"/>
                </a:solidFill>
                <a:latin typeface="The Seasons Bold"/>
                <a:ea typeface="The Seasons Bold"/>
                <a:cs typeface="The Seasons Bold"/>
                <a:sym typeface="The Seasons Bold"/>
              </a:rPr>
              <a:t>Staff Values as an Internal Strategy</a:t>
            </a:r>
            <a:r>
              <a:rPr lang="en-US" sz="2403" spc="57">
                <a:solidFill>
                  <a:srgbClr val="000000"/>
                </a:solidFill>
                <a:latin typeface="The Seasons"/>
                <a:ea typeface="The Seasons"/>
                <a:cs typeface="The Seasons"/>
                <a:sym typeface="The Seasons"/>
              </a:rPr>
              <a:t>:The company cultivates a team culture where employees take pride in their roles, excel in product knowledge, and focus on helping customers achieve their goals. This commitment to education and personalized guidance sets the company apart from competitors that prioritize sales over customer-centric service.</a:t>
            </a:r>
          </a:p>
          <a:p>
            <a:pPr algn="l">
              <a:lnSpc>
                <a:spcPts val="3364"/>
              </a:lnSpc>
            </a:pPr>
          </a:p>
        </p:txBody>
      </p:sp>
      <p:sp>
        <p:nvSpPr>
          <p:cNvPr name="TextBox 4" id="4"/>
          <p:cNvSpPr txBox="true"/>
          <p:nvPr/>
        </p:nvSpPr>
        <p:spPr>
          <a:xfrm rot="0">
            <a:off x="2118015" y="760297"/>
            <a:ext cx="14051971" cy="2172335"/>
          </a:xfrm>
          <a:prstGeom prst="rect">
            <a:avLst/>
          </a:prstGeom>
        </p:spPr>
        <p:txBody>
          <a:bodyPr anchor="t" rtlCol="false" tIns="0" lIns="0" bIns="0" rIns="0">
            <a:spAutoFit/>
          </a:bodyPr>
          <a:lstStyle/>
          <a:p>
            <a:pPr algn="ctr">
              <a:lnSpc>
                <a:spcPts val="8680"/>
              </a:lnSpc>
            </a:pPr>
            <a:r>
              <a:rPr lang="en-US" sz="6200" b="true">
                <a:solidFill>
                  <a:srgbClr val="725C4E"/>
                </a:solidFill>
                <a:latin typeface="The Seasons Bold"/>
                <a:ea typeface="The Seasons Bold"/>
                <a:cs typeface="The Seasons Bold"/>
                <a:sym typeface="The Seasons Bold"/>
              </a:rPr>
              <a:t>The View from the Inside Out (Internal)</a:t>
            </a:r>
          </a:p>
          <a:p>
            <a:pPr algn="ctr">
              <a:lnSpc>
                <a:spcPts val="8680"/>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9F1E8"/>
        </a:solidFill>
      </p:bgPr>
    </p:bg>
    <p:spTree>
      <p:nvGrpSpPr>
        <p:cNvPr id="1" name=""/>
        <p:cNvGrpSpPr/>
        <p:nvPr/>
      </p:nvGrpSpPr>
      <p:grpSpPr>
        <a:xfrm>
          <a:off x="0" y="0"/>
          <a:ext cx="0" cy="0"/>
          <a:chOff x="0" y="0"/>
          <a:chExt cx="0" cy="0"/>
        </a:xfrm>
      </p:grpSpPr>
      <p:sp>
        <p:nvSpPr>
          <p:cNvPr name="Freeform 2" id="2"/>
          <p:cNvSpPr/>
          <p:nvPr/>
        </p:nvSpPr>
        <p:spPr>
          <a:xfrm flipH="false" flipV="false" rot="0">
            <a:off x="12302566" y="3331278"/>
            <a:ext cx="5389595" cy="4042196"/>
          </a:xfrm>
          <a:custGeom>
            <a:avLst/>
            <a:gdLst/>
            <a:ahLst/>
            <a:cxnLst/>
            <a:rect r="r" b="b" t="t" l="l"/>
            <a:pathLst>
              <a:path h="4042196" w="5389595">
                <a:moveTo>
                  <a:pt x="0" y="0"/>
                </a:moveTo>
                <a:lnTo>
                  <a:pt x="5389596" y="0"/>
                </a:lnTo>
                <a:lnTo>
                  <a:pt x="5389596" y="4042196"/>
                </a:lnTo>
                <a:lnTo>
                  <a:pt x="0" y="4042196"/>
                </a:lnTo>
                <a:lnTo>
                  <a:pt x="0" y="0"/>
                </a:lnTo>
                <a:close/>
              </a:path>
            </a:pathLst>
          </a:custGeom>
          <a:blipFill>
            <a:blip r:embed="rId2"/>
            <a:stretch>
              <a:fillRect l="0" t="0" r="0" b="0"/>
            </a:stretch>
          </a:blipFill>
        </p:spPr>
      </p:sp>
      <p:sp>
        <p:nvSpPr>
          <p:cNvPr name="TextBox 3" id="3"/>
          <p:cNvSpPr txBox="true"/>
          <p:nvPr/>
        </p:nvSpPr>
        <p:spPr>
          <a:xfrm rot="0">
            <a:off x="316270" y="2134954"/>
            <a:ext cx="11495800" cy="8152046"/>
          </a:xfrm>
          <a:prstGeom prst="rect">
            <a:avLst/>
          </a:prstGeom>
        </p:spPr>
        <p:txBody>
          <a:bodyPr anchor="t" rtlCol="false" tIns="0" lIns="0" bIns="0" rIns="0">
            <a:spAutoFit/>
          </a:bodyPr>
          <a:lstStyle/>
          <a:p>
            <a:pPr algn="l">
              <a:lnSpc>
                <a:spcPts val="3224"/>
              </a:lnSpc>
            </a:pPr>
            <a:r>
              <a:rPr lang="en-US" sz="2303" spc="73" b="true">
                <a:solidFill>
                  <a:srgbClr val="000000"/>
                </a:solidFill>
                <a:latin typeface="The Seasons Bold"/>
                <a:ea typeface="The Seasons Bold"/>
                <a:cs typeface="The Seasons Bold"/>
                <a:sym typeface="The Seasons Bold"/>
              </a:rPr>
              <a:t>Products and Services: Quality over Trend</a:t>
            </a:r>
          </a:p>
          <a:p>
            <a:pPr algn="l">
              <a:lnSpc>
                <a:spcPts val="3224"/>
              </a:lnSpc>
            </a:pPr>
            <a:r>
              <a:rPr lang="en-US" sz="2303" spc="73" b="true">
                <a:solidFill>
                  <a:srgbClr val="000000"/>
                </a:solidFill>
                <a:latin typeface="The Seasons Bold"/>
                <a:ea typeface="The Seasons Bold"/>
                <a:cs typeface="The Seasons Bold"/>
                <a:sym typeface="The Seasons Bold"/>
              </a:rPr>
              <a:t>The shop's product selection strategy prioritises quality and customer benefit over merely stocking trending items. This approach reflects the owner's commitment to customer well-being and a desire to educate customers about healthy choices.</a:t>
            </a:r>
          </a:p>
          <a:p>
            <a:pPr algn="l">
              <a:lnSpc>
                <a:spcPts val="3224"/>
              </a:lnSpc>
            </a:pPr>
          </a:p>
          <a:p>
            <a:pPr algn="l">
              <a:lnSpc>
                <a:spcPts val="3224"/>
              </a:lnSpc>
            </a:pPr>
            <a:r>
              <a:rPr lang="en-US" sz="2303" spc="73" b="true">
                <a:solidFill>
                  <a:srgbClr val="000000"/>
                </a:solidFill>
                <a:latin typeface="The Seasons Bold"/>
                <a:ea typeface="The Seasons Bold"/>
                <a:cs typeface="The Seasons Bold"/>
                <a:sym typeface="The Seasons Bold"/>
              </a:rPr>
              <a:t>Ingredient Scrutiny: The company avoids products containing potentially harmful ingredients like dyes and seed oils, even if those products are popular elsewhere. This demonstrates a commitment to product integrity and customer health.</a:t>
            </a:r>
          </a:p>
          <a:p>
            <a:pPr algn="l">
              <a:lnSpc>
                <a:spcPts val="3224"/>
              </a:lnSpc>
            </a:pPr>
          </a:p>
          <a:p>
            <a:pPr algn="l">
              <a:lnSpc>
                <a:spcPts val="3224"/>
              </a:lnSpc>
            </a:pPr>
            <a:r>
              <a:rPr lang="en-US" sz="2303" spc="73" b="true">
                <a:solidFill>
                  <a:srgbClr val="000000"/>
                </a:solidFill>
                <a:latin typeface="The Seasons Bold"/>
                <a:ea typeface="The Seasons Bold"/>
                <a:cs typeface="The Seasons Bold"/>
                <a:sym typeface="The Seasons Bold"/>
              </a:rPr>
              <a:t>Staff Expertise: The staff actively stays informed about the latest research and industry developments through podcasts and social media, enabling them to educate customers on product benefits and potential risks. This further reinforces the shop's positioning as a source of reliable information and guidance.</a:t>
            </a:r>
          </a:p>
          <a:p>
            <a:pPr algn="l">
              <a:lnSpc>
                <a:spcPts val="3224"/>
              </a:lnSpc>
            </a:pPr>
          </a:p>
          <a:p>
            <a:pPr algn="l">
              <a:lnSpc>
                <a:spcPts val="3224"/>
              </a:lnSpc>
            </a:pPr>
            <a:r>
              <a:rPr lang="en-US" sz="2303" spc="73" b="true">
                <a:solidFill>
                  <a:srgbClr val="000000"/>
                </a:solidFill>
                <a:latin typeface="The Seasons Bold"/>
                <a:ea typeface="The Seasons Bold"/>
                <a:cs typeface="The Seasons Bold"/>
                <a:sym typeface="The Seasons Bold"/>
              </a:rPr>
              <a:t>Capitalising on Gaps: The shop actively seeks to offer products not readily available from local competitors, such as the "Limitless" protein product, ensuring a unique selling proposition</a:t>
            </a:r>
          </a:p>
          <a:p>
            <a:pPr algn="l">
              <a:lnSpc>
                <a:spcPts val="3784"/>
              </a:lnSpc>
            </a:pPr>
          </a:p>
        </p:txBody>
      </p:sp>
      <p:sp>
        <p:nvSpPr>
          <p:cNvPr name="TextBox 4" id="4"/>
          <p:cNvSpPr txBox="true"/>
          <p:nvPr/>
        </p:nvSpPr>
        <p:spPr>
          <a:xfrm rot="0">
            <a:off x="1945539" y="154061"/>
            <a:ext cx="14396921" cy="2172335"/>
          </a:xfrm>
          <a:prstGeom prst="rect">
            <a:avLst/>
          </a:prstGeom>
        </p:spPr>
        <p:txBody>
          <a:bodyPr anchor="t" rtlCol="false" tIns="0" lIns="0" bIns="0" rIns="0">
            <a:spAutoFit/>
          </a:bodyPr>
          <a:lstStyle/>
          <a:p>
            <a:pPr algn="ctr">
              <a:lnSpc>
                <a:spcPts val="8680"/>
              </a:lnSpc>
            </a:pPr>
            <a:r>
              <a:rPr lang="en-US" sz="6200" b="true">
                <a:solidFill>
                  <a:srgbClr val="725C4E"/>
                </a:solidFill>
                <a:latin typeface="The Seasons Bold"/>
                <a:ea typeface="The Seasons Bold"/>
                <a:cs typeface="The Seasons Bold"/>
                <a:sym typeface="The Seasons Bold"/>
              </a:rPr>
              <a:t>The View from the Inside Out (Internal)</a:t>
            </a:r>
          </a:p>
          <a:p>
            <a:pPr algn="ctr">
              <a:lnSpc>
                <a:spcPts val="8680"/>
              </a:lnSpc>
            </a:pPr>
          </a:p>
        </p:txBody>
      </p:sp>
    </p:spTree>
  </p:cSld>
  <p:clrMapOvr>
    <a:masterClrMapping/>
  </p:clrMapOvr>
</p:sld>
</file>

<file path=ppt/slides/slide15.xml><?xml version="1.0" encoding="utf-8"?>
<p:sld xmlns:p="http://schemas.openxmlformats.org/presentationml/2006/main" xmlns:a="http://schemas.openxmlformats.org/drawingml/2006/main">
  <p:cSld>
    <p:bg>
      <p:bgPr>
        <a:solidFill>
          <a:srgbClr val="F9F1E8"/>
        </a:solidFill>
      </p:bgPr>
    </p:bg>
    <p:spTree>
      <p:nvGrpSpPr>
        <p:cNvPr id="1" name=""/>
        <p:cNvGrpSpPr/>
        <p:nvPr/>
      </p:nvGrpSpPr>
      <p:grpSpPr>
        <a:xfrm>
          <a:off x="0" y="0"/>
          <a:ext cx="0" cy="0"/>
          <a:chOff x="0" y="0"/>
          <a:chExt cx="0" cy="0"/>
        </a:xfrm>
      </p:grpSpPr>
      <p:sp>
        <p:nvSpPr>
          <p:cNvPr name="TextBox 2" id="2"/>
          <p:cNvSpPr txBox="true"/>
          <p:nvPr/>
        </p:nvSpPr>
        <p:spPr>
          <a:xfrm rot="0">
            <a:off x="1511843" y="1126109"/>
            <a:ext cx="6697751" cy="8749135"/>
          </a:xfrm>
          <a:prstGeom prst="rect">
            <a:avLst/>
          </a:prstGeom>
        </p:spPr>
        <p:txBody>
          <a:bodyPr anchor="t" rtlCol="false" tIns="0" lIns="0" bIns="0" rIns="0">
            <a:spAutoFit/>
          </a:bodyPr>
          <a:lstStyle/>
          <a:p>
            <a:pPr algn="l">
              <a:lnSpc>
                <a:spcPts val="3010"/>
              </a:lnSpc>
            </a:pPr>
            <a:r>
              <a:rPr lang="en-US" b="true" sz="2105" spc="58">
                <a:solidFill>
                  <a:srgbClr val="000000"/>
                </a:solidFill>
                <a:latin typeface="Open Sans Medium"/>
                <a:ea typeface="Open Sans Medium"/>
                <a:cs typeface="Open Sans Medium"/>
                <a:sym typeface="Open Sans Medium"/>
              </a:rPr>
              <a:t>A) Strengths:</a:t>
            </a:r>
          </a:p>
          <a:p>
            <a:pPr algn="l">
              <a:lnSpc>
                <a:spcPts val="3010"/>
              </a:lnSpc>
            </a:pPr>
            <a:r>
              <a:rPr lang="en-US" b="true" sz="2105" spc="58">
                <a:solidFill>
                  <a:srgbClr val="000000"/>
                </a:solidFill>
                <a:latin typeface="Open Sans Medium"/>
                <a:ea typeface="Open Sans Medium"/>
                <a:cs typeface="Open Sans Medium"/>
                <a:sym typeface="Open Sans Medium"/>
              </a:rPr>
              <a:t>Low Operating Costs: No royalty payments, more flexibility with pricing.</a:t>
            </a:r>
          </a:p>
          <a:p>
            <a:pPr algn="l">
              <a:lnSpc>
                <a:spcPts val="3010"/>
              </a:lnSpc>
            </a:pPr>
            <a:r>
              <a:rPr lang="en-US" b="true" sz="2105" spc="58">
                <a:solidFill>
                  <a:srgbClr val="000000"/>
                </a:solidFill>
                <a:latin typeface="Open Sans Medium"/>
                <a:ea typeface="Open Sans Medium"/>
                <a:cs typeface="Open Sans Medium"/>
                <a:sym typeface="Open Sans Medium"/>
              </a:rPr>
              <a:t>Customer Trust: Positive reputation and helpful staff, especially for women.</a:t>
            </a:r>
          </a:p>
          <a:p>
            <a:pPr algn="l">
              <a:lnSpc>
                <a:spcPts val="3010"/>
              </a:lnSpc>
            </a:pPr>
            <a:r>
              <a:rPr lang="en-US" b="true" sz="2105" spc="58">
                <a:solidFill>
                  <a:srgbClr val="000000"/>
                </a:solidFill>
                <a:latin typeface="Open Sans Medium"/>
                <a:ea typeface="Open Sans Medium"/>
                <a:cs typeface="Open Sans Medium"/>
                <a:sym typeface="Open Sans Medium"/>
              </a:rPr>
              <a:t>Diverse Products: Appeals to bodybuilders and general health customers.</a:t>
            </a:r>
          </a:p>
          <a:p>
            <a:pPr algn="l">
              <a:lnSpc>
                <a:spcPts val="3010"/>
              </a:lnSpc>
            </a:pPr>
            <a:r>
              <a:rPr lang="en-US" b="true" sz="2105" spc="58">
                <a:solidFill>
                  <a:srgbClr val="000000"/>
                </a:solidFill>
                <a:latin typeface="Open Sans Medium"/>
                <a:ea typeface="Open Sans Medium"/>
                <a:cs typeface="Open Sans Medium"/>
                <a:sym typeface="Open Sans Medium"/>
              </a:rPr>
              <a:t>Established Brand: Over 20 years in business.</a:t>
            </a:r>
          </a:p>
          <a:p>
            <a:pPr algn="l">
              <a:lnSpc>
                <a:spcPts val="3010"/>
              </a:lnSpc>
            </a:pPr>
            <a:r>
              <a:rPr lang="en-US" b="true" sz="2105" spc="58">
                <a:solidFill>
                  <a:srgbClr val="000000"/>
                </a:solidFill>
                <a:latin typeface="Open Sans Medium"/>
                <a:ea typeface="Open Sans Medium"/>
                <a:cs typeface="Open Sans Medium"/>
                <a:sym typeface="Open Sans Medium"/>
              </a:rPr>
              <a:t>Local Partnerships: Strong relationships with gyms to attract customers.</a:t>
            </a:r>
          </a:p>
          <a:p>
            <a:pPr algn="l">
              <a:lnSpc>
                <a:spcPts val="3010"/>
              </a:lnSpc>
            </a:pPr>
            <a:r>
              <a:rPr lang="en-US" b="true" sz="2105" spc="58">
                <a:solidFill>
                  <a:srgbClr val="000000"/>
                </a:solidFill>
                <a:latin typeface="Open Sans Medium"/>
                <a:ea typeface="Open Sans Medium"/>
                <a:cs typeface="Open Sans Medium"/>
                <a:sym typeface="Open Sans Medium"/>
              </a:rPr>
              <a:t>Social Media: Active on Instagram &amp; Facebook with paid ads.</a:t>
            </a:r>
          </a:p>
          <a:p>
            <a:pPr algn="l">
              <a:lnSpc>
                <a:spcPts val="3010"/>
              </a:lnSpc>
            </a:pPr>
          </a:p>
          <a:p>
            <a:pPr algn="l">
              <a:lnSpc>
                <a:spcPts val="3010"/>
              </a:lnSpc>
            </a:pPr>
            <a:r>
              <a:rPr lang="en-US" b="true" sz="2105" spc="58">
                <a:solidFill>
                  <a:srgbClr val="000000"/>
                </a:solidFill>
                <a:latin typeface="Open Sans Medium"/>
                <a:ea typeface="Open Sans Medium"/>
                <a:cs typeface="Open Sans Medium"/>
                <a:sym typeface="Open Sans Medium"/>
              </a:rPr>
              <a:t> B)Weaknesses:</a:t>
            </a:r>
          </a:p>
          <a:p>
            <a:pPr algn="l">
              <a:lnSpc>
                <a:spcPts val="3010"/>
              </a:lnSpc>
            </a:pPr>
            <a:r>
              <a:rPr lang="en-US" b="true" sz="2105" spc="58">
                <a:solidFill>
                  <a:srgbClr val="000000"/>
                </a:solidFill>
                <a:latin typeface="Open Sans Medium"/>
                <a:ea typeface="Open Sans Medium"/>
                <a:cs typeface="Open Sans Medium"/>
                <a:sym typeface="Open Sans Medium"/>
              </a:rPr>
              <a:t>Traditional Marketing: Relies heavily on flyers and posters.</a:t>
            </a:r>
          </a:p>
          <a:p>
            <a:pPr algn="l">
              <a:lnSpc>
                <a:spcPts val="3010"/>
              </a:lnSpc>
            </a:pPr>
            <a:r>
              <a:rPr lang="en-US" b="true" sz="2105" spc="58">
                <a:solidFill>
                  <a:srgbClr val="000000"/>
                </a:solidFill>
                <a:latin typeface="Open Sans Medium"/>
                <a:ea typeface="Open Sans Medium"/>
                <a:cs typeface="Open Sans Medium"/>
                <a:sym typeface="Open Sans Medium"/>
              </a:rPr>
              <a:t>Weak Online Presence: Website is underdeveloped, no strong e-commerce.</a:t>
            </a:r>
          </a:p>
          <a:p>
            <a:pPr algn="l">
              <a:lnSpc>
                <a:spcPts val="3010"/>
              </a:lnSpc>
            </a:pPr>
            <a:r>
              <a:rPr lang="en-US" b="true" sz="2105" spc="58">
                <a:solidFill>
                  <a:srgbClr val="000000"/>
                </a:solidFill>
                <a:latin typeface="Open Sans Medium"/>
                <a:ea typeface="Open Sans Medium"/>
                <a:cs typeface="Open Sans Medium"/>
                <a:sym typeface="Open Sans Medium"/>
              </a:rPr>
              <a:t>Staff Engagement: Difficulty getting staff to create content for social media.</a:t>
            </a:r>
          </a:p>
          <a:p>
            <a:pPr algn="l">
              <a:lnSpc>
                <a:spcPts val="3010"/>
              </a:lnSpc>
            </a:pPr>
            <a:r>
              <a:rPr lang="en-US" b="true" sz="2105" spc="58">
                <a:solidFill>
                  <a:srgbClr val="000000"/>
                </a:solidFill>
                <a:latin typeface="Open Sans Medium"/>
                <a:ea typeface="Open Sans Medium"/>
                <a:cs typeface="Open Sans Medium"/>
                <a:sym typeface="Open Sans Medium"/>
              </a:rPr>
              <a:t>Limited Promotions: Low customer engagement with discounts.</a:t>
            </a:r>
          </a:p>
          <a:p>
            <a:pPr algn="l">
              <a:lnSpc>
                <a:spcPts val="3010"/>
              </a:lnSpc>
            </a:pPr>
          </a:p>
        </p:txBody>
      </p:sp>
      <p:sp>
        <p:nvSpPr>
          <p:cNvPr name="TextBox 3" id="3"/>
          <p:cNvSpPr txBox="true"/>
          <p:nvPr/>
        </p:nvSpPr>
        <p:spPr>
          <a:xfrm rot="0">
            <a:off x="667904" y="211298"/>
            <a:ext cx="7541690" cy="962436"/>
          </a:xfrm>
          <a:prstGeom prst="rect">
            <a:avLst/>
          </a:prstGeom>
        </p:spPr>
        <p:txBody>
          <a:bodyPr anchor="t" rtlCol="false" tIns="0" lIns="0" bIns="0" rIns="0">
            <a:spAutoFit/>
          </a:bodyPr>
          <a:lstStyle/>
          <a:p>
            <a:pPr algn="l">
              <a:lnSpc>
                <a:spcPts val="6766"/>
              </a:lnSpc>
            </a:pPr>
            <a:r>
              <a:rPr lang="en-US" b="true" sz="6766" spc="-135">
                <a:solidFill>
                  <a:srgbClr val="422B1C"/>
                </a:solidFill>
                <a:latin typeface="The Seasons Bold"/>
                <a:ea typeface="The Seasons Bold"/>
                <a:cs typeface="The Seasons Bold"/>
                <a:sym typeface="The Seasons Bold"/>
              </a:rPr>
              <a:t>SWOT ANALYSIS</a:t>
            </a:r>
          </a:p>
        </p:txBody>
      </p:sp>
      <p:sp>
        <p:nvSpPr>
          <p:cNvPr name="TextBox 4" id="4"/>
          <p:cNvSpPr txBox="true"/>
          <p:nvPr/>
        </p:nvSpPr>
        <p:spPr>
          <a:xfrm rot="0">
            <a:off x="10224950" y="1369462"/>
            <a:ext cx="7278704" cy="6029443"/>
          </a:xfrm>
          <a:prstGeom prst="rect">
            <a:avLst/>
          </a:prstGeom>
        </p:spPr>
        <p:txBody>
          <a:bodyPr anchor="t" rtlCol="false" tIns="0" lIns="0" bIns="0" rIns="0">
            <a:spAutoFit/>
          </a:bodyPr>
          <a:lstStyle/>
          <a:p>
            <a:pPr algn="just">
              <a:lnSpc>
                <a:spcPts val="2529"/>
              </a:lnSpc>
              <a:spcBef>
                <a:spcPct val="0"/>
              </a:spcBef>
            </a:pPr>
            <a:r>
              <a:rPr lang="en-US" b="true" sz="2529">
                <a:solidFill>
                  <a:srgbClr val="000000"/>
                </a:solidFill>
                <a:latin typeface="Open Sans Medium"/>
                <a:ea typeface="Open Sans Medium"/>
                <a:cs typeface="Open Sans Medium"/>
                <a:sym typeface="Open Sans Medium"/>
              </a:rPr>
              <a:t>c)Opportunities:</a:t>
            </a:r>
          </a:p>
          <a:p>
            <a:pPr algn="just">
              <a:lnSpc>
                <a:spcPts val="2529"/>
              </a:lnSpc>
              <a:spcBef>
                <a:spcPct val="0"/>
              </a:spcBef>
            </a:pPr>
            <a:r>
              <a:rPr lang="en-US" b="true" sz="2529">
                <a:solidFill>
                  <a:srgbClr val="000000"/>
                </a:solidFill>
                <a:latin typeface="Open Sans Medium"/>
                <a:ea typeface="Open Sans Medium"/>
                <a:cs typeface="Open Sans Medium"/>
                <a:sym typeface="Open Sans Medium"/>
              </a:rPr>
              <a:t>E-Commerce Growth: Develop a stronger online sales platform.</a:t>
            </a:r>
          </a:p>
          <a:p>
            <a:pPr algn="just">
              <a:lnSpc>
                <a:spcPts val="2529"/>
              </a:lnSpc>
              <a:spcBef>
                <a:spcPct val="0"/>
              </a:spcBef>
            </a:pPr>
            <a:r>
              <a:rPr lang="en-US" b="true" sz="2529">
                <a:solidFill>
                  <a:srgbClr val="000000"/>
                </a:solidFill>
                <a:latin typeface="Open Sans Medium"/>
                <a:ea typeface="Open Sans Medium"/>
                <a:cs typeface="Open Sans Medium"/>
                <a:sym typeface="Open Sans Medium"/>
              </a:rPr>
              <a:t>Loyalty Programs: Implement customer rewards to increase retention.</a:t>
            </a:r>
          </a:p>
          <a:p>
            <a:pPr algn="just">
              <a:lnSpc>
                <a:spcPts val="2529"/>
              </a:lnSpc>
              <a:spcBef>
                <a:spcPct val="0"/>
              </a:spcBef>
            </a:pPr>
            <a:r>
              <a:rPr lang="en-US" b="true" sz="2529">
                <a:solidFill>
                  <a:srgbClr val="000000"/>
                </a:solidFill>
                <a:latin typeface="Open Sans Medium"/>
                <a:ea typeface="Open Sans Medium"/>
                <a:cs typeface="Open Sans Medium"/>
                <a:sym typeface="Open Sans Medium"/>
              </a:rPr>
              <a:t>Influencer Marketing: Partner with local influencers for better visibility.</a:t>
            </a:r>
          </a:p>
          <a:p>
            <a:pPr algn="just">
              <a:lnSpc>
                <a:spcPts val="2529"/>
              </a:lnSpc>
              <a:spcBef>
                <a:spcPct val="0"/>
              </a:spcBef>
            </a:pPr>
            <a:r>
              <a:rPr lang="en-US" b="true" sz="2529">
                <a:solidFill>
                  <a:srgbClr val="000000"/>
                </a:solidFill>
                <a:latin typeface="Open Sans Medium"/>
                <a:ea typeface="Open Sans Medium"/>
                <a:cs typeface="Open Sans Medium"/>
                <a:sym typeface="Open Sans Medium"/>
              </a:rPr>
              <a:t>Branding with Merchandise: Expand branded merchandise (e.g., shaker cups).</a:t>
            </a:r>
          </a:p>
          <a:p>
            <a:pPr algn="just">
              <a:lnSpc>
                <a:spcPts val="2529"/>
              </a:lnSpc>
              <a:spcBef>
                <a:spcPct val="0"/>
              </a:spcBef>
            </a:pPr>
            <a:r>
              <a:rPr lang="en-US" b="true" sz="2529">
                <a:solidFill>
                  <a:srgbClr val="000000"/>
                </a:solidFill>
                <a:latin typeface="Open Sans Medium"/>
                <a:ea typeface="Open Sans Medium"/>
                <a:cs typeface="Open Sans Medium"/>
                <a:sym typeface="Open Sans Medium"/>
              </a:rPr>
              <a:t>Gym Sampling: Continue in-gym product demonstrations.</a:t>
            </a:r>
          </a:p>
          <a:p>
            <a:pPr algn="just">
              <a:lnSpc>
                <a:spcPts val="2529"/>
              </a:lnSpc>
              <a:spcBef>
                <a:spcPct val="0"/>
              </a:spcBef>
            </a:pPr>
          </a:p>
          <a:p>
            <a:pPr algn="just">
              <a:lnSpc>
                <a:spcPts val="2529"/>
              </a:lnSpc>
              <a:spcBef>
                <a:spcPct val="0"/>
              </a:spcBef>
            </a:pPr>
            <a:r>
              <a:rPr lang="en-US" b="true" sz="2529">
                <a:solidFill>
                  <a:srgbClr val="000000"/>
                </a:solidFill>
                <a:latin typeface="Open Sans Medium"/>
                <a:ea typeface="Open Sans Medium"/>
                <a:cs typeface="Open Sans Medium"/>
                <a:sym typeface="Open Sans Medium"/>
              </a:rPr>
              <a:t>D)Threats:</a:t>
            </a:r>
          </a:p>
          <a:p>
            <a:pPr algn="just">
              <a:lnSpc>
                <a:spcPts val="2529"/>
              </a:lnSpc>
              <a:spcBef>
                <a:spcPct val="0"/>
              </a:spcBef>
            </a:pPr>
            <a:r>
              <a:rPr lang="en-US" b="true" sz="2529">
                <a:solidFill>
                  <a:srgbClr val="000000"/>
                </a:solidFill>
                <a:latin typeface="Open Sans Medium"/>
                <a:ea typeface="Open Sans Medium"/>
                <a:cs typeface="Open Sans Medium"/>
                <a:sym typeface="Open Sans Medium"/>
              </a:rPr>
              <a:t>Big Competitors: Larger chains like Popeye’s and online stores.</a:t>
            </a:r>
          </a:p>
          <a:p>
            <a:pPr algn="just">
              <a:lnSpc>
                <a:spcPts val="2529"/>
              </a:lnSpc>
              <a:spcBef>
                <a:spcPct val="0"/>
              </a:spcBef>
            </a:pPr>
            <a:r>
              <a:rPr lang="en-US" b="true" sz="2529">
                <a:solidFill>
                  <a:srgbClr val="000000"/>
                </a:solidFill>
                <a:latin typeface="Open Sans Medium"/>
                <a:ea typeface="Open Sans Medium"/>
                <a:cs typeface="Open Sans Medium"/>
                <a:sym typeface="Open Sans Medium"/>
              </a:rPr>
              <a:t>Price Sensitivity: Customers may choose cheaper alternatives elsewhere.</a:t>
            </a:r>
          </a:p>
          <a:p>
            <a:pPr algn="just">
              <a:lnSpc>
                <a:spcPts val="2529"/>
              </a:lnSpc>
              <a:spcBef>
                <a:spcPct val="0"/>
              </a:spcBef>
            </a:pPr>
            <a:r>
              <a:rPr lang="en-US" b="true" sz="2529">
                <a:solidFill>
                  <a:srgbClr val="000000"/>
                </a:solidFill>
                <a:latin typeface="Open Sans Medium"/>
                <a:ea typeface="Open Sans Medium"/>
                <a:cs typeface="Open Sans Medium"/>
                <a:sym typeface="Open Sans Medium"/>
              </a:rPr>
              <a:t>Economic Conditions: Potential decline in traffic and sales.</a:t>
            </a:r>
          </a:p>
        </p:txBody>
      </p:sp>
    </p:spTree>
  </p:cSld>
  <p:clrMapOvr>
    <a:masterClrMapping/>
  </p:clrMapOvr>
</p:sld>
</file>

<file path=ppt/slides/slide16.xml><?xml version="1.0" encoding="utf-8"?>
<p:sld xmlns:p="http://schemas.openxmlformats.org/presentationml/2006/main" xmlns:a="http://schemas.openxmlformats.org/drawingml/2006/main">
  <p:cSld>
    <p:bg>
      <p:bgPr>
        <a:solidFill>
          <a:srgbClr val="F9F1E8"/>
        </a:solidFill>
      </p:bgPr>
    </p:bg>
    <p:spTree>
      <p:nvGrpSpPr>
        <p:cNvPr id="1" name=""/>
        <p:cNvGrpSpPr/>
        <p:nvPr/>
      </p:nvGrpSpPr>
      <p:grpSpPr>
        <a:xfrm>
          <a:off x="0" y="0"/>
          <a:ext cx="0" cy="0"/>
          <a:chOff x="0" y="0"/>
          <a:chExt cx="0" cy="0"/>
        </a:xfrm>
      </p:grpSpPr>
      <p:sp>
        <p:nvSpPr>
          <p:cNvPr name="TextBox 2" id="2"/>
          <p:cNvSpPr txBox="true"/>
          <p:nvPr/>
        </p:nvSpPr>
        <p:spPr>
          <a:xfrm rot="0">
            <a:off x="744121" y="2405217"/>
            <a:ext cx="16799758" cy="4068082"/>
          </a:xfrm>
          <a:prstGeom prst="rect">
            <a:avLst/>
          </a:prstGeom>
        </p:spPr>
        <p:txBody>
          <a:bodyPr anchor="t" rtlCol="false" tIns="0" lIns="0" bIns="0" rIns="0">
            <a:spAutoFit/>
          </a:bodyPr>
          <a:lstStyle/>
          <a:p>
            <a:pPr algn="l">
              <a:lnSpc>
                <a:spcPts val="3570"/>
              </a:lnSpc>
            </a:pPr>
            <a:r>
              <a:rPr lang="en-US" b="true" sz="2664" spc="63">
                <a:solidFill>
                  <a:srgbClr val="000000"/>
                </a:solidFill>
                <a:latin typeface="Open Sans Medium"/>
                <a:ea typeface="Open Sans Medium"/>
                <a:cs typeface="Open Sans Medium"/>
                <a:sym typeface="Open Sans Medium"/>
              </a:rPr>
              <a:t>Situation Analysis</a:t>
            </a:r>
          </a:p>
          <a:p>
            <a:pPr algn="l">
              <a:lnSpc>
                <a:spcPts val="3570"/>
              </a:lnSpc>
            </a:pPr>
            <a:r>
              <a:rPr lang="en-US" b="true" sz="2664" spc="63">
                <a:solidFill>
                  <a:srgbClr val="000000"/>
                </a:solidFill>
                <a:latin typeface="Open Sans Medium"/>
                <a:ea typeface="Open Sans Medium"/>
                <a:cs typeface="Open Sans Medium"/>
                <a:sym typeface="Open Sans Medium"/>
              </a:rPr>
              <a:t>A)Market: The supplement industry is competitive with large players and online shopping growing fast.</a:t>
            </a:r>
          </a:p>
          <a:p>
            <a:pPr algn="l">
              <a:lnSpc>
                <a:spcPts val="3570"/>
              </a:lnSpc>
            </a:pPr>
            <a:r>
              <a:rPr lang="en-US" b="true" sz="2664" spc="63">
                <a:solidFill>
                  <a:srgbClr val="000000"/>
                </a:solidFill>
                <a:latin typeface="Open Sans Medium"/>
                <a:ea typeface="Open Sans Medium"/>
                <a:cs typeface="Open Sans Medium"/>
                <a:sym typeface="Open Sans Medium"/>
              </a:rPr>
              <a:t>B)Target Market: Bodybuilders, fitness enthusiasts, and health-conscious individuals.</a:t>
            </a:r>
          </a:p>
          <a:p>
            <a:pPr algn="l">
              <a:lnSpc>
                <a:spcPts val="3570"/>
              </a:lnSpc>
            </a:pPr>
            <a:r>
              <a:rPr lang="en-US" b="true" sz="2664" spc="63">
                <a:solidFill>
                  <a:srgbClr val="000000"/>
                </a:solidFill>
                <a:latin typeface="Open Sans Medium"/>
                <a:ea typeface="Open Sans Medium"/>
                <a:cs typeface="Open Sans Medium"/>
                <a:sym typeface="Open Sans Medium"/>
              </a:rPr>
              <a:t>C)Current Strategy: Focus on in-person marketing (gym demos, flyers) and social media ads.</a:t>
            </a:r>
          </a:p>
          <a:p>
            <a:pPr algn="l">
              <a:lnSpc>
                <a:spcPts val="3570"/>
              </a:lnSpc>
            </a:pPr>
            <a:r>
              <a:rPr lang="en-US" b="true" sz="2664" spc="63">
                <a:solidFill>
                  <a:srgbClr val="000000"/>
                </a:solidFill>
                <a:latin typeface="Open Sans Medium"/>
                <a:ea typeface="Open Sans Medium"/>
                <a:cs typeface="Open Sans Medium"/>
                <a:sym typeface="Open Sans Medium"/>
              </a:rPr>
              <a:t>Key Issues:</a:t>
            </a:r>
          </a:p>
          <a:p>
            <a:pPr algn="l">
              <a:lnSpc>
                <a:spcPts val="3570"/>
              </a:lnSpc>
            </a:pPr>
            <a:r>
              <a:rPr lang="en-US" b="true" sz="2664" spc="63">
                <a:solidFill>
                  <a:srgbClr val="000000"/>
                </a:solidFill>
                <a:latin typeface="Open Sans Medium"/>
                <a:ea typeface="Open Sans Medium"/>
                <a:cs typeface="Open Sans Medium"/>
                <a:sym typeface="Open Sans Medium"/>
              </a:rPr>
              <a:t>Marketing could be more digital-focused.</a:t>
            </a:r>
          </a:p>
          <a:p>
            <a:pPr algn="l">
              <a:lnSpc>
                <a:spcPts val="3570"/>
              </a:lnSpc>
            </a:pPr>
            <a:r>
              <a:rPr lang="en-US" b="true" sz="2664" spc="63">
                <a:solidFill>
                  <a:srgbClr val="000000"/>
                </a:solidFill>
                <a:latin typeface="Open Sans Medium"/>
                <a:ea typeface="Open Sans Medium"/>
                <a:cs typeface="Open Sans Medium"/>
                <a:sym typeface="Open Sans Medium"/>
              </a:rPr>
              <a:t>Need to improve online sales and website.</a:t>
            </a:r>
          </a:p>
          <a:p>
            <a:pPr algn="l">
              <a:lnSpc>
                <a:spcPts val="3570"/>
              </a:lnSpc>
            </a:pPr>
            <a:r>
              <a:rPr lang="en-US" b="true" sz="2664" spc="63">
                <a:solidFill>
                  <a:srgbClr val="000000"/>
                </a:solidFill>
                <a:latin typeface="Open Sans Medium"/>
                <a:ea typeface="Open Sans Medium"/>
                <a:cs typeface="Open Sans Medium"/>
                <a:sym typeface="Open Sans Medium"/>
              </a:rPr>
              <a:t>Increase customer engagement with promotions.</a:t>
            </a:r>
          </a:p>
        </p:txBody>
      </p:sp>
    </p:spTree>
  </p:cSld>
  <p:clrMapOvr>
    <a:masterClrMapping/>
  </p:clrMapOvr>
</p:sld>
</file>

<file path=ppt/slides/slide17.xml><?xml version="1.0" encoding="utf-8"?>
<p:sld xmlns:p="http://schemas.openxmlformats.org/presentationml/2006/main" xmlns:a="http://schemas.openxmlformats.org/drawingml/2006/main">
  <p:cSld>
    <p:bg>
      <p:bgPr>
        <a:solidFill>
          <a:srgbClr val="F9F1E8"/>
        </a:solidFill>
      </p:bgPr>
    </p:bg>
    <p:spTree>
      <p:nvGrpSpPr>
        <p:cNvPr id="1" name=""/>
        <p:cNvGrpSpPr/>
        <p:nvPr/>
      </p:nvGrpSpPr>
      <p:grpSpPr>
        <a:xfrm>
          <a:off x="0" y="0"/>
          <a:ext cx="0" cy="0"/>
          <a:chOff x="0" y="0"/>
          <a:chExt cx="0" cy="0"/>
        </a:xfrm>
      </p:grpSpPr>
      <p:sp>
        <p:nvSpPr>
          <p:cNvPr name="TextBox 2" id="2"/>
          <p:cNvSpPr txBox="true"/>
          <p:nvPr/>
        </p:nvSpPr>
        <p:spPr>
          <a:xfrm rot="0">
            <a:off x="5373155" y="609395"/>
            <a:ext cx="7541690" cy="962436"/>
          </a:xfrm>
          <a:prstGeom prst="rect">
            <a:avLst/>
          </a:prstGeom>
        </p:spPr>
        <p:txBody>
          <a:bodyPr anchor="t" rtlCol="false" tIns="0" lIns="0" bIns="0" rIns="0">
            <a:spAutoFit/>
          </a:bodyPr>
          <a:lstStyle/>
          <a:p>
            <a:pPr algn="l">
              <a:lnSpc>
                <a:spcPts val="6766"/>
              </a:lnSpc>
            </a:pPr>
            <a:r>
              <a:rPr lang="en-US" b="true" sz="6766" spc="-135">
                <a:solidFill>
                  <a:srgbClr val="422B1C"/>
                </a:solidFill>
                <a:latin typeface="The Seasons Bold"/>
                <a:ea typeface="The Seasons Bold"/>
                <a:cs typeface="The Seasons Bold"/>
                <a:sym typeface="The Seasons Bold"/>
              </a:rPr>
              <a:t>Conclusion</a:t>
            </a:r>
          </a:p>
        </p:txBody>
      </p:sp>
      <p:sp>
        <p:nvSpPr>
          <p:cNvPr name="TextBox 3" id="3"/>
          <p:cNvSpPr txBox="true"/>
          <p:nvPr/>
        </p:nvSpPr>
        <p:spPr>
          <a:xfrm rot="0">
            <a:off x="3195550" y="2884471"/>
            <a:ext cx="11896900" cy="6373829"/>
          </a:xfrm>
          <a:prstGeom prst="rect">
            <a:avLst/>
          </a:prstGeom>
        </p:spPr>
        <p:txBody>
          <a:bodyPr anchor="t" rtlCol="false" tIns="0" lIns="0" bIns="0" rIns="0">
            <a:spAutoFit/>
          </a:bodyPr>
          <a:lstStyle/>
          <a:p>
            <a:pPr algn="l" marL="785729" indent="-392864" lvl="1">
              <a:lnSpc>
                <a:spcPts val="5095"/>
              </a:lnSpc>
              <a:buFont typeface="Arial"/>
              <a:buChar char="•"/>
            </a:pPr>
            <a:r>
              <a:rPr lang="en-US" sz="3639">
                <a:solidFill>
                  <a:srgbClr val="725C4E"/>
                </a:solidFill>
                <a:latin typeface="Open Sans"/>
                <a:ea typeface="Open Sans"/>
                <a:cs typeface="Open Sans"/>
                <a:sym typeface="Open Sans"/>
              </a:rPr>
              <a:t>Fuel Supplements Kamloops possesses the fundamental elements for success, including a strong customer service culture, a competitive pricing strategy, and a passionate owner.</a:t>
            </a:r>
          </a:p>
          <a:p>
            <a:pPr algn="l">
              <a:lnSpc>
                <a:spcPts val="5095"/>
              </a:lnSpc>
            </a:pPr>
          </a:p>
          <a:p>
            <a:pPr algn="l" marL="785729" indent="-392864" lvl="1">
              <a:lnSpc>
                <a:spcPts val="5095"/>
              </a:lnSpc>
              <a:buFont typeface="Arial"/>
              <a:buChar char="•"/>
            </a:pPr>
            <a:r>
              <a:rPr lang="en-US" sz="3639">
                <a:solidFill>
                  <a:srgbClr val="725C4E"/>
                </a:solidFill>
                <a:latin typeface="Open Sans"/>
                <a:ea typeface="Open Sans"/>
                <a:cs typeface="Open Sans"/>
                <a:sym typeface="Open Sans"/>
              </a:rPr>
              <a:t>Exclusive offering of Limitless Protein, a key differentiator and top-selling product.</a:t>
            </a:r>
          </a:p>
          <a:p>
            <a:pPr algn="l">
              <a:lnSpc>
                <a:spcPts val="5095"/>
              </a:lnSpc>
            </a:pPr>
          </a:p>
          <a:p>
            <a:pPr algn="l" marL="785729" indent="-392864" lvl="1">
              <a:lnSpc>
                <a:spcPts val="5095"/>
              </a:lnSpc>
              <a:buFont typeface="Arial"/>
              <a:buChar char="•"/>
            </a:pPr>
            <a:r>
              <a:rPr lang="en-US" sz="3639">
                <a:solidFill>
                  <a:srgbClr val="725C4E"/>
                </a:solidFill>
                <a:latin typeface="Open Sans"/>
                <a:ea typeface="Open Sans"/>
                <a:cs typeface="Open Sans"/>
                <a:sym typeface="Open Sans"/>
              </a:rPr>
              <a:t>The dynamic nature of the supplement industry requires ongoing adaptation and innovation.</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9F1E8"/>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2408296" cy="2709333"/>
          </a:xfrm>
        </p:grpSpPr>
        <p:sp>
          <p:nvSpPr>
            <p:cNvPr name="Freeform 3" id="3"/>
            <p:cNvSpPr/>
            <p:nvPr/>
          </p:nvSpPr>
          <p:spPr>
            <a:xfrm flipH="false" flipV="false" rot="0">
              <a:off x="0" y="0"/>
              <a:ext cx="2408296" cy="2709333"/>
            </a:xfrm>
            <a:custGeom>
              <a:avLst/>
              <a:gdLst/>
              <a:ahLst/>
              <a:cxnLst/>
              <a:rect r="r" b="b" t="t" l="l"/>
              <a:pathLst>
                <a:path h="2709333" w="2408296">
                  <a:moveTo>
                    <a:pt x="0" y="0"/>
                  </a:moveTo>
                  <a:lnTo>
                    <a:pt x="2408296" y="0"/>
                  </a:lnTo>
                  <a:lnTo>
                    <a:pt x="2408296" y="2709333"/>
                  </a:lnTo>
                  <a:lnTo>
                    <a:pt x="0" y="2709333"/>
                  </a:lnTo>
                  <a:close/>
                </a:path>
              </a:pathLst>
            </a:custGeom>
            <a:solidFill>
              <a:srgbClr val="422B1C"/>
            </a:solidFill>
          </p:spPr>
        </p:sp>
        <p:sp>
          <p:nvSpPr>
            <p:cNvPr name="TextBox 4" id="4"/>
            <p:cNvSpPr txBox="true"/>
            <p:nvPr/>
          </p:nvSpPr>
          <p:spPr>
            <a:xfrm>
              <a:off x="0" y="28575"/>
              <a:ext cx="2408296" cy="2680758"/>
            </a:xfrm>
            <a:prstGeom prst="rect">
              <a:avLst/>
            </a:prstGeom>
          </p:spPr>
          <p:txBody>
            <a:bodyPr anchor="ctr" rtlCol="false" tIns="50800" lIns="50800" bIns="50800" rIns="50800"/>
            <a:lstStyle/>
            <a:p>
              <a:pPr algn="ctr">
                <a:lnSpc>
                  <a:spcPts val="1491"/>
                </a:lnSpc>
              </a:pPr>
            </a:p>
          </p:txBody>
        </p:sp>
      </p:grpSp>
      <p:sp>
        <p:nvSpPr>
          <p:cNvPr name="Freeform 5" id="5"/>
          <p:cNvSpPr/>
          <p:nvPr/>
        </p:nvSpPr>
        <p:spPr>
          <a:xfrm flipH="false" flipV="false" rot="0">
            <a:off x="10525276" y="4645653"/>
            <a:ext cx="6381449" cy="5839025"/>
          </a:xfrm>
          <a:custGeom>
            <a:avLst/>
            <a:gdLst/>
            <a:ahLst/>
            <a:cxnLst/>
            <a:rect r="r" b="b" t="t" l="l"/>
            <a:pathLst>
              <a:path h="5839025" w="6381449">
                <a:moveTo>
                  <a:pt x="0" y="0"/>
                </a:moveTo>
                <a:lnTo>
                  <a:pt x="6381448" y="0"/>
                </a:lnTo>
                <a:lnTo>
                  <a:pt x="6381448" y="5839026"/>
                </a:lnTo>
                <a:lnTo>
                  <a:pt x="0" y="5839026"/>
                </a:lnTo>
                <a:lnTo>
                  <a:pt x="0" y="0"/>
                </a:lnTo>
                <a:close/>
              </a:path>
            </a:pathLst>
          </a:custGeom>
          <a:blipFill>
            <a:blip r:embed="rId2">
              <a:alphaModFix amt="5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2745735" y="4072147"/>
            <a:ext cx="1377417" cy="1147013"/>
          </a:xfrm>
          <a:custGeom>
            <a:avLst/>
            <a:gdLst/>
            <a:ahLst/>
            <a:cxnLst/>
            <a:rect r="r" b="b" t="t" l="l"/>
            <a:pathLst>
              <a:path h="1147013" w="1377417">
                <a:moveTo>
                  <a:pt x="0" y="0"/>
                </a:moveTo>
                <a:lnTo>
                  <a:pt x="1377417" y="0"/>
                </a:lnTo>
                <a:lnTo>
                  <a:pt x="1377417" y="1147013"/>
                </a:lnTo>
                <a:lnTo>
                  <a:pt x="0" y="11470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5772305" y="7774968"/>
            <a:ext cx="2745390" cy="2512032"/>
          </a:xfrm>
          <a:custGeom>
            <a:avLst/>
            <a:gdLst/>
            <a:ahLst/>
            <a:cxnLst/>
            <a:rect r="r" b="b" t="t" l="l"/>
            <a:pathLst>
              <a:path h="2512032" w="2745390">
                <a:moveTo>
                  <a:pt x="0" y="0"/>
                </a:moveTo>
                <a:lnTo>
                  <a:pt x="2745390" y="0"/>
                </a:lnTo>
                <a:lnTo>
                  <a:pt x="2745390" y="2512032"/>
                </a:lnTo>
                <a:lnTo>
                  <a:pt x="0" y="25120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1579926">
            <a:off x="580561" y="-827480"/>
            <a:ext cx="1801282" cy="2125407"/>
          </a:xfrm>
          <a:custGeom>
            <a:avLst/>
            <a:gdLst/>
            <a:ahLst/>
            <a:cxnLst/>
            <a:rect r="r" b="b" t="t" l="l"/>
            <a:pathLst>
              <a:path h="2125407" w="1801282">
                <a:moveTo>
                  <a:pt x="0" y="0"/>
                </a:moveTo>
                <a:lnTo>
                  <a:pt x="1801282" y="0"/>
                </a:lnTo>
                <a:lnTo>
                  <a:pt x="1801282" y="2125407"/>
                </a:lnTo>
                <a:lnTo>
                  <a:pt x="0" y="2125407"/>
                </a:lnTo>
                <a:lnTo>
                  <a:pt x="0" y="0"/>
                </a:lnTo>
                <a:close/>
              </a:path>
            </a:pathLst>
          </a:custGeom>
          <a:blipFill>
            <a:blip r:embed="rId6">
              <a:alphaModFix amt="19999"/>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1028700" y="1553844"/>
            <a:ext cx="5402799" cy="1094765"/>
          </a:xfrm>
          <a:prstGeom prst="rect">
            <a:avLst/>
          </a:prstGeom>
        </p:spPr>
        <p:txBody>
          <a:bodyPr anchor="t" rtlCol="false" tIns="0" lIns="0" bIns="0" rIns="0">
            <a:spAutoFit/>
          </a:bodyPr>
          <a:lstStyle/>
          <a:p>
            <a:pPr algn="l">
              <a:lnSpc>
                <a:spcPts val="7666"/>
              </a:lnSpc>
            </a:pPr>
            <a:r>
              <a:rPr lang="en-US" b="true" sz="7666" spc="-153">
                <a:solidFill>
                  <a:srgbClr val="422B1C"/>
                </a:solidFill>
                <a:latin typeface="The Seasons Bold"/>
                <a:ea typeface="The Seasons Bold"/>
                <a:cs typeface="The Seasons Bold"/>
                <a:sym typeface="The Seasons Bold"/>
              </a:rPr>
              <a:t>References</a:t>
            </a:r>
          </a:p>
        </p:txBody>
      </p:sp>
      <p:sp>
        <p:nvSpPr>
          <p:cNvPr name="TextBox 10" id="10"/>
          <p:cNvSpPr txBox="true"/>
          <p:nvPr/>
        </p:nvSpPr>
        <p:spPr>
          <a:xfrm rot="0">
            <a:off x="336107" y="2952108"/>
            <a:ext cx="8644930" cy="4563110"/>
          </a:xfrm>
          <a:prstGeom prst="rect">
            <a:avLst/>
          </a:prstGeom>
        </p:spPr>
        <p:txBody>
          <a:bodyPr anchor="t" rtlCol="false" tIns="0" lIns="0" bIns="0" rIns="0">
            <a:spAutoFit/>
          </a:bodyPr>
          <a:lstStyle/>
          <a:p>
            <a:pPr algn="l">
              <a:lnSpc>
                <a:spcPts val="3640"/>
              </a:lnSpc>
            </a:pPr>
            <a:r>
              <a:rPr lang="en-US" sz="2600">
                <a:solidFill>
                  <a:srgbClr val="725C4E"/>
                </a:solidFill>
                <a:latin typeface="Open Sans"/>
                <a:ea typeface="Open Sans"/>
                <a:cs typeface="Open Sans"/>
                <a:sym typeface="Open Sans"/>
              </a:rPr>
              <a:t>Keller, K. L. (2020). Strategic brand management: Building, measuring, and managing brand equity (5th ed.). Pearson Education.</a:t>
            </a:r>
          </a:p>
          <a:p>
            <a:pPr algn="l">
              <a:lnSpc>
                <a:spcPts val="3640"/>
              </a:lnSpc>
            </a:pPr>
          </a:p>
          <a:p>
            <a:pPr algn="l">
              <a:lnSpc>
                <a:spcPts val="3640"/>
              </a:lnSpc>
            </a:pPr>
            <a:r>
              <a:rPr lang="en-US" sz="2600">
                <a:solidFill>
                  <a:srgbClr val="725C4E"/>
                </a:solidFill>
                <a:latin typeface="Open Sans"/>
                <a:ea typeface="Open Sans"/>
                <a:cs typeface="Open Sans"/>
                <a:sym typeface="Open Sans"/>
              </a:rPr>
              <a:t>Fuel Kamloops. (n.d.). Retrieved November 18, 2024, from </a:t>
            </a:r>
            <a:r>
              <a:rPr lang="en-US" sz="2600" u="sng">
                <a:solidFill>
                  <a:srgbClr val="725C4E"/>
                </a:solidFill>
                <a:latin typeface="Open Sans"/>
                <a:ea typeface="Open Sans"/>
                <a:cs typeface="Open Sans"/>
                <a:sym typeface="Open Sans"/>
                <a:hlinkClick r:id="rId8" tooltip="https://fuelkamloops.ca"/>
              </a:rPr>
              <a:t>https://fuelkamloops.ca/</a:t>
            </a:r>
          </a:p>
          <a:p>
            <a:pPr algn="l">
              <a:lnSpc>
                <a:spcPts val="3640"/>
              </a:lnSpc>
            </a:pPr>
          </a:p>
          <a:p>
            <a:pPr algn="l">
              <a:lnSpc>
                <a:spcPts val="3640"/>
              </a:lnSpc>
            </a:pPr>
            <a:r>
              <a:rPr lang="en-US" sz="2600">
                <a:solidFill>
                  <a:srgbClr val="725C4E"/>
                </a:solidFill>
                <a:latin typeface="Open Sans"/>
                <a:ea typeface="Open Sans"/>
                <a:cs typeface="Open Sans"/>
                <a:sym typeface="Open Sans"/>
              </a:rPr>
              <a:t>Fuel Supplements Kamloops [@fuelkamloops]. (n.d.). Instagram. Retrieved November 18, 2024, from</a:t>
            </a:r>
            <a:r>
              <a:rPr lang="en-US" sz="2600" u="sng">
                <a:solidFill>
                  <a:srgbClr val="725C4E"/>
                </a:solidFill>
                <a:latin typeface="Open Sans"/>
                <a:ea typeface="Open Sans"/>
                <a:cs typeface="Open Sans"/>
                <a:sym typeface="Open Sans"/>
              </a:rPr>
              <a:t> </a:t>
            </a:r>
            <a:r>
              <a:rPr lang="en-US" sz="2600" u="sng">
                <a:solidFill>
                  <a:srgbClr val="725C4E"/>
                </a:solidFill>
                <a:latin typeface="Open Sans"/>
                <a:ea typeface="Open Sans"/>
                <a:cs typeface="Open Sans"/>
                <a:sym typeface="Open Sans"/>
                <a:hlinkClick r:id="rId9" tooltip="https://www.instagram.com/fuelkamloops/"/>
              </a:rPr>
              <a:t>https://www.instagram.com/fuelkamloops/</a:t>
            </a:r>
          </a:p>
        </p:txBody>
      </p:sp>
      <p:sp>
        <p:nvSpPr>
          <p:cNvPr name="TextBox 11" id="11"/>
          <p:cNvSpPr txBox="true"/>
          <p:nvPr/>
        </p:nvSpPr>
        <p:spPr>
          <a:xfrm rot="0">
            <a:off x="11323874" y="5521125"/>
            <a:ext cx="4784251" cy="1143035"/>
          </a:xfrm>
          <a:prstGeom prst="rect">
            <a:avLst/>
          </a:prstGeom>
        </p:spPr>
        <p:txBody>
          <a:bodyPr anchor="t" rtlCol="false" tIns="0" lIns="0" bIns="0" rIns="0">
            <a:spAutoFit/>
          </a:bodyPr>
          <a:lstStyle/>
          <a:p>
            <a:pPr algn="l">
              <a:lnSpc>
                <a:spcPts val="8026"/>
              </a:lnSpc>
            </a:pPr>
            <a:r>
              <a:rPr lang="en-US" b="true" sz="8026" spc="-160">
                <a:solidFill>
                  <a:srgbClr val="F9F1E8"/>
                </a:solidFill>
                <a:latin typeface="The Seasons Bold"/>
                <a:ea typeface="The Seasons Bold"/>
                <a:cs typeface="The Seasons Bold"/>
                <a:sym typeface="The Seasons Bold"/>
              </a:rPr>
              <a:t>Thank You</a:t>
            </a:r>
          </a:p>
        </p:txBody>
      </p:sp>
    </p:spTree>
  </p:cSld>
  <p:clrMapOvr>
    <a:masterClrMapping/>
  </p:clrMapOvr>
</p:sld>
</file>

<file path=ppt/slides/slide2.xml><?xml version="1.0" encoding="utf-8"?>
<p:sld xmlns:p="http://schemas.openxmlformats.org/presentationml/2006/main" xmlns:a="http://schemas.openxmlformats.org/drawingml/2006/main">
  <p:cSld>
    <p:bg>
      <p:bgPr>
        <a:solidFill>
          <a:srgbClr val="F9F1E8"/>
        </a:solidFill>
      </p:bgPr>
    </p:bg>
    <p:spTree>
      <p:nvGrpSpPr>
        <p:cNvPr id="1" name=""/>
        <p:cNvGrpSpPr/>
        <p:nvPr/>
      </p:nvGrpSpPr>
      <p:grpSpPr>
        <a:xfrm>
          <a:off x="0" y="0"/>
          <a:ext cx="0" cy="0"/>
          <a:chOff x="0" y="0"/>
          <a:chExt cx="0" cy="0"/>
        </a:xfrm>
      </p:grpSpPr>
      <p:grpSp>
        <p:nvGrpSpPr>
          <p:cNvPr name="Group 2" id="2"/>
          <p:cNvGrpSpPr/>
          <p:nvPr/>
        </p:nvGrpSpPr>
        <p:grpSpPr>
          <a:xfrm rot="0">
            <a:off x="1028700" y="486754"/>
            <a:ext cx="16230600" cy="3362021"/>
            <a:chOff x="0" y="0"/>
            <a:chExt cx="4274726" cy="885471"/>
          </a:xfrm>
        </p:grpSpPr>
        <p:sp>
          <p:nvSpPr>
            <p:cNvPr name="Freeform 3" id="3"/>
            <p:cNvSpPr/>
            <p:nvPr/>
          </p:nvSpPr>
          <p:spPr>
            <a:xfrm flipH="false" flipV="false" rot="0">
              <a:off x="0" y="0"/>
              <a:ext cx="4274726" cy="885471"/>
            </a:xfrm>
            <a:custGeom>
              <a:avLst/>
              <a:gdLst/>
              <a:ahLst/>
              <a:cxnLst/>
              <a:rect r="r" b="b" t="t" l="l"/>
              <a:pathLst>
                <a:path h="885471" w="4274726">
                  <a:moveTo>
                    <a:pt x="0" y="0"/>
                  </a:moveTo>
                  <a:lnTo>
                    <a:pt x="4274726" y="0"/>
                  </a:lnTo>
                  <a:lnTo>
                    <a:pt x="4274726" y="885471"/>
                  </a:lnTo>
                  <a:lnTo>
                    <a:pt x="0" y="885471"/>
                  </a:lnTo>
                  <a:close/>
                </a:path>
              </a:pathLst>
            </a:custGeom>
            <a:solidFill>
              <a:srgbClr val="645D1E"/>
            </a:solidFill>
          </p:spPr>
        </p:sp>
        <p:sp>
          <p:nvSpPr>
            <p:cNvPr name="TextBox 4" id="4"/>
            <p:cNvSpPr txBox="true"/>
            <p:nvPr/>
          </p:nvSpPr>
          <p:spPr>
            <a:xfrm>
              <a:off x="0" y="28575"/>
              <a:ext cx="4274726" cy="856896"/>
            </a:xfrm>
            <a:prstGeom prst="rect">
              <a:avLst/>
            </a:prstGeom>
          </p:spPr>
          <p:txBody>
            <a:bodyPr anchor="ctr" rtlCol="false" tIns="50800" lIns="50800" bIns="50800" rIns="50800"/>
            <a:lstStyle/>
            <a:p>
              <a:pPr algn="ctr">
                <a:lnSpc>
                  <a:spcPts val="1491"/>
                </a:lnSpc>
              </a:pPr>
            </a:p>
          </p:txBody>
        </p:sp>
      </p:grpSp>
      <p:sp>
        <p:nvSpPr>
          <p:cNvPr name="TextBox 5" id="5"/>
          <p:cNvSpPr txBox="true"/>
          <p:nvPr/>
        </p:nvSpPr>
        <p:spPr>
          <a:xfrm rot="0">
            <a:off x="3862939" y="1749435"/>
            <a:ext cx="10562122" cy="1078956"/>
          </a:xfrm>
          <a:prstGeom prst="rect">
            <a:avLst/>
          </a:prstGeom>
        </p:spPr>
        <p:txBody>
          <a:bodyPr anchor="t" rtlCol="false" tIns="0" lIns="0" bIns="0" rIns="0">
            <a:spAutoFit/>
          </a:bodyPr>
          <a:lstStyle/>
          <a:p>
            <a:pPr algn="ctr">
              <a:lnSpc>
                <a:spcPts val="7426"/>
              </a:lnSpc>
            </a:pPr>
            <a:r>
              <a:rPr lang="en-US" b="true" sz="7985" spc="-159">
                <a:solidFill>
                  <a:srgbClr val="FFFFFF"/>
                </a:solidFill>
                <a:latin typeface="The Seasons Bold"/>
                <a:ea typeface="The Seasons Bold"/>
                <a:cs typeface="The Seasons Bold"/>
                <a:sym typeface="The Seasons Bold"/>
              </a:rPr>
              <a:t>Executive Summary</a:t>
            </a:r>
          </a:p>
        </p:txBody>
      </p:sp>
      <p:sp>
        <p:nvSpPr>
          <p:cNvPr name="TextBox 6" id="6"/>
          <p:cNvSpPr txBox="true"/>
          <p:nvPr/>
        </p:nvSpPr>
        <p:spPr>
          <a:xfrm rot="0">
            <a:off x="1430426" y="4534592"/>
            <a:ext cx="6624685" cy="4723708"/>
          </a:xfrm>
          <a:prstGeom prst="rect">
            <a:avLst/>
          </a:prstGeom>
        </p:spPr>
        <p:txBody>
          <a:bodyPr anchor="t" rtlCol="false" tIns="0" lIns="0" bIns="0" rIns="0">
            <a:spAutoFit/>
          </a:bodyPr>
          <a:lstStyle/>
          <a:p>
            <a:pPr algn="l">
              <a:lnSpc>
                <a:spcPts val="3818"/>
              </a:lnSpc>
            </a:pPr>
            <a:r>
              <a:rPr lang="en-US" sz="2545">
                <a:solidFill>
                  <a:srgbClr val="725C4E"/>
                </a:solidFill>
                <a:latin typeface="Open Sans"/>
                <a:ea typeface="Open Sans"/>
                <a:cs typeface="Open Sans"/>
                <a:sym typeface="Open Sans"/>
              </a:rPr>
              <a:t>This brand audit analyzes Fuel Supplements Kamloops' current brand position, identifying key strengths, weaknesses, opportunities, and threats. </a:t>
            </a:r>
          </a:p>
          <a:p>
            <a:pPr algn="l">
              <a:lnSpc>
                <a:spcPts val="3818"/>
              </a:lnSpc>
            </a:pPr>
          </a:p>
          <a:p>
            <a:pPr algn="l">
              <a:lnSpc>
                <a:spcPts val="3818"/>
              </a:lnSpc>
            </a:pPr>
            <a:r>
              <a:rPr lang="en-US" sz="2545">
                <a:solidFill>
                  <a:srgbClr val="725C4E"/>
                </a:solidFill>
                <a:latin typeface="Open Sans"/>
                <a:ea typeface="Open Sans"/>
                <a:cs typeface="Open Sans"/>
                <a:sym typeface="Open Sans"/>
              </a:rPr>
              <a:t>Our findings suggests that while Fuel enjoys strong customer relationships and a reputation for quality service, it lags in marketing strategy, brand awareness, and online presence.</a:t>
            </a:r>
          </a:p>
        </p:txBody>
      </p:sp>
      <p:sp>
        <p:nvSpPr>
          <p:cNvPr name="TextBox 7" id="7"/>
          <p:cNvSpPr txBox="true"/>
          <p:nvPr/>
        </p:nvSpPr>
        <p:spPr>
          <a:xfrm rot="0">
            <a:off x="9545265" y="4620227"/>
            <a:ext cx="7714035" cy="4636168"/>
          </a:xfrm>
          <a:prstGeom prst="rect">
            <a:avLst/>
          </a:prstGeom>
        </p:spPr>
        <p:txBody>
          <a:bodyPr anchor="t" rtlCol="false" tIns="0" lIns="0" bIns="0" rIns="0">
            <a:spAutoFit/>
          </a:bodyPr>
          <a:lstStyle/>
          <a:p>
            <a:pPr algn="l">
              <a:lnSpc>
                <a:spcPts val="3679"/>
              </a:lnSpc>
            </a:pPr>
            <a:r>
              <a:rPr lang="en-US" sz="2452">
                <a:solidFill>
                  <a:srgbClr val="725C4E"/>
                </a:solidFill>
                <a:latin typeface="Open Sans"/>
                <a:ea typeface="Open Sans"/>
                <a:cs typeface="Open Sans"/>
                <a:sym typeface="Open Sans"/>
              </a:rPr>
              <a:t>Recommendations to improve Fuel's brand equity include:</a:t>
            </a:r>
          </a:p>
          <a:p>
            <a:pPr algn="l" marL="529546" indent="-264773" lvl="1">
              <a:lnSpc>
                <a:spcPts val="3679"/>
              </a:lnSpc>
              <a:buFont typeface="Arial"/>
              <a:buChar char="•"/>
            </a:pPr>
            <a:r>
              <a:rPr lang="en-US" sz="2452">
                <a:solidFill>
                  <a:srgbClr val="725C4E"/>
                </a:solidFill>
                <a:latin typeface="Open Sans"/>
                <a:ea typeface="Open Sans"/>
                <a:cs typeface="Open Sans"/>
                <a:sym typeface="Open Sans"/>
              </a:rPr>
              <a:t>Developing a clear brand message and strategy.</a:t>
            </a:r>
          </a:p>
          <a:p>
            <a:pPr algn="l" marL="529546" indent="-264773" lvl="1">
              <a:lnSpc>
                <a:spcPts val="3679"/>
              </a:lnSpc>
              <a:buFont typeface="Arial"/>
              <a:buChar char="•"/>
            </a:pPr>
            <a:r>
              <a:rPr lang="en-US" sz="2452">
                <a:solidFill>
                  <a:srgbClr val="725C4E"/>
                </a:solidFill>
                <a:latin typeface="Open Sans"/>
                <a:ea typeface="Open Sans"/>
                <a:cs typeface="Open Sans"/>
                <a:sym typeface="Open Sans"/>
              </a:rPr>
              <a:t>Enhancing the online presence, including website functionality and social media engagement.</a:t>
            </a:r>
          </a:p>
          <a:p>
            <a:pPr algn="l" marL="529546" indent="-264773" lvl="1">
              <a:lnSpc>
                <a:spcPts val="3679"/>
              </a:lnSpc>
              <a:buFont typeface="Arial"/>
              <a:buChar char="•"/>
            </a:pPr>
            <a:r>
              <a:rPr lang="en-US" sz="2452">
                <a:solidFill>
                  <a:srgbClr val="725C4E"/>
                </a:solidFill>
                <a:latin typeface="Open Sans"/>
                <a:ea typeface="Open Sans"/>
                <a:cs typeface="Open Sans"/>
                <a:sym typeface="Open Sans"/>
              </a:rPr>
              <a:t>Leveraging the unique selling proposition of Limitless Protein.</a:t>
            </a:r>
          </a:p>
          <a:p>
            <a:pPr algn="l" marL="529546" indent="-264773" lvl="1">
              <a:lnSpc>
                <a:spcPts val="3679"/>
              </a:lnSpc>
              <a:buFont typeface="Arial"/>
              <a:buChar char="•"/>
            </a:pPr>
            <a:r>
              <a:rPr lang="en-US" sz="2452">
                <a:solidFill>
                  <a:srgbClr val="725C4E"/>
                </a:solidFill>
                <a:latin typeface="Open Sans"/>
                <a:ea typeface="Open Sans"/>
                <a:cs typeface="Open Sans"/>
                <a:sym typeface="Open Sans"/>
              </a:rPr>
              <a:t>Implementing a structured marketing plan with measurable goals.</a:t>
            </a:r>
          </a:p>
          <a:p>
            <a:pPr algn="l" marL="529546" indent="-264773" lvl="1">
              <a:lnSpc>
                <a:spcPts val="3679"/>
              </a:lnSpc>
              <a:buFont typeface="Arial"/>
              <a:buChar char="•"/>
            </a:pPr>
            <a:r>
              <a:rPr lang="en-US" sz="2452">
                <a:solidFill>
                  <a:srgbClr val="725C4E"/>
                </a:solidFill>
                <a:latin typeface="Open Sans"/>
                <a:ea typeface="Open Sans"/>
                <a:cs typeface="Open Sans"/>
                <a:sym typeface="Open Sans"/>
              </a:rPr>
              <a:t>Improving in-store signage and visual branding.</a:t>
            </a:r>
          </a:p>
        </p:txBody>
      </p:sp>
      <p:sp>
        <p:nvSpPr>
          <p:cNvPr name="AutoShape 8" id="8"/>
          <p:cNvSpPr/>
          <p:nvPr/>
        </p:nvSpPr>
        <p:spPr>
          <a:xfrm flipV="true">
            <a:off x="9148762" y="4610792"/>
            <a:ext cx="0" cy="4390423"/>
          </a:xfrm>
          <a:prstGeom prst="line">
            <a:avLst/>
          </a:prstGeom>
          <a:ln cap="flat" w="9525">
            <a:solidFill>
              <a:srgbClr val="422B1C"/>
            </a:solidFill>
            <a:prstDash val="solid"/>
            <a:headEnd type="none" len="sm" w="sm"/>
            <a:tailEnd type="none" len="sm" w="sm"/>
          </a:ln>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9F1E8"/>
        </a:solidFill>
      </p:bgPr>
    </p:bg>
    <p:spTree>
      <p:nvGrpSpPr>
        <p:cNvPr id="1" name=""/>
        <p:cNvGrpSpPr/>
        <p:nvPr/>
      </p:nvGrpSpPr>
      <p:grpSpPr>
        <a:xfrm>
          <a:off x="0" y="0"/>
          <a:ext cx="0" cy="0"/>
          <a:chOff x="0" y="0"/>
          <a:chExt cx="0" cy="0"/>
        </a:xfrm>
      </p:grpSpPr>
      <p:sp>
        <p:nvSpPr>
          <p:cNvPr name="Freeform 2" id="2"/>
          <p:cNvSpPr/>
          <p:nvPr/>
        </p:nvSpPr>
        <p:spPr>
          <a:xfrm flipH="false" flipV="false" rot="0">
            <a:off x="16873870" y="792095"/>
            <a:ext cx="770860" cy="641917"/>
          </a:xfrm>
          <a:custGeom>
            <a:avLst/>
            <a:gdLst/>
            <a:ahLst/>
            <a:cxnLst/>
            <a:rect r="r" b="b" t="t" l="l"/>
            <a:pathLst>
              <a:path h="641917" w="770860">
                <a:moveTo>
                  <a:pt x="0" y="0"/>
                </a:moveTo>
                <a:lnTo>
                  <a:pt x="770860" y="0"/>
                </a:lnTo>
                <a:lnTo>
                  <a:pt x="770860" y="641916"/>
                </a:lnTo>
                <a:lnTo>
                  <a:pt x="0" y="6419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7603713" y="430701"/>
            <a:ext cx="9270157" cy="2476705"/>
            <a:chOff x="0" y="0"/>
            <a:chExt cx="12360209" cy="3302273"/>
          </a:xfrm>
        </p:grpSpPr>
        <p:grpSp>
          <p:nvGrpSpPr>
            <p:cNvPr name="Group 4" id="4"/>
            <p:cNvGrpSpPr/>
            <p:nvPr/>
          </p:nvGrpSpPr>
          <p:grpSpPr>
            <a:xfrm rot="0">
              <a:off x="0" y="0"/>
              <a:ext cx="12360209" cy="3302273"/>
              <a:chOff x="0" y="0"/>
              <a:chExt cx="2441523" cy="652301"/>
            </a:xfrm>
          </p:grpSpPr>
          <p:sp>
            <p:nvSpPr>
              <p:cNvPr name="Freeform 5" id="5"/>
              <p:cNvSpPr/>
              <p:nvPr/>
            </p:nvSpPr>
            <p:spPr>
              <a:xfrm flipH="false" flipV="false" rot="0">
                <a:off x="0" y="0"/>
                <a:ext cx="2441523" cy="652301"/>
              </a:xfrm>
              <a:custGeom>
                <a:avLst/>
                <a:gdLst/>
                <a:ahLst/>
                <a:cxnLst/>
                <a:rect r="r" b="b" t="t" l="l"/>
                <a:pathLst>
                  <a:path h="652301" w="2441523">
                    <a:moveTo>
                      <a:pt x="0" y="0"/>
                    </a:moveTo>
                    <a:lnTo>
                      <a:pt x="2441523" y="0"/>
                    </a:lnTo>
                    <a:lnTo>
                      <a:pt x="2441523" y="652301"/>
                    </a:lnTo>
                    <a:lnTo>
                      <a:pt x="0" y="652301"/>
                    </a:lnTo>
                    <a:close/>
                  </a:path>
                </a:pathLst>
              </a:custGeom>
              <a:solidFill>
                <a:srgbClr val="645D1E">
                  <a:alpha val="91765"/>
                </a:srgbClr>
              </a:solidFill>
            </p:spPr>
          </p:sp>
          <p:sp>
            <p:nvSpPr>
              <p:cNvPr name="TextBox 6" id="6"/>
              <p:cNvSpPr txBox="true"/>
              <p:nvPr/>
            </p:nvSpPr>
            <p:spPr>
              <a:xfrm>
                <a:off x="0" y="28575"/>
                <a:ext cx="2441523" cy="623726"/>
              </a:xfrm>
              <a:prstGeom prst="rect">
                <a:avLst/>
              </a:prstGeom>
            </p:spPr>
            <p:txBody>
              <a:bodyPr anchor="ctr" rtlCol="false" tIns="50800" lIns="50800" bIns="50800" rIns="50800"/>
              <a:lstStyle/>
              <a:p>
                <a:pPr algn="ctr">
                  <a:lnSpc>
                    <a:spcPts val="1491"/>
                  </a:lnSpc>
                </a:pPr>
              </a:p>
            </p:txBody>
          </p:sp>
        </p:grpSp>
        <p:sp>
          <p:nvSpPr>
            <p:cNvPr name="TextBox 7" id="7"/>
            <p:cNvSpPr txBox="true"/>
            <p:nvPr/>
          </p:nvSpPr>
          <p:spPr>
            <a:xfrm rot="0">
              <a:off x="1708994" y="394546"/>
              <a:ext cx="8942222" cy="2646531"/>
            </a:xfrm>
            <a:prstGeom prst="rect">
              <a:avLst/>
            </a:prstGeom>
          </p:spPr>
          <p:txBody>
            <a:bodyPr anchor="t" rtlCol="false" tIns="0" lIns="0" bIns="0" rIns="0">
              <a:spAutoFit/>
            </a:bodyPr>
            <a:lstStyle/>
            <a:p>
              <a:pPr algn="l">
                <a:lnSpc>
                  <a:spcPts val="7666"/>
                </a:lnSpc>
              </a:pPr>
              <a:r>
                <a:rPr lang="en-US" sz="7666" spc="-153" b="true">
                  <a:solidFill>
                    <a:srgbClr val="FFFFFF"/>
                  </a:solidFill>
                  <a:latin typeface="The Seasons Bold"/>
                  <a:ea typeface="The Seasons Bold"/>
                  <a:cs typeface="The Seasons Bold"/>
                  <a:sym typeface="The Seasons Bold"/>
                </a:rPr>
                <a:t>Brand Audit:</a:t>
              </a:r>
            </a:p>
            <a:p>
              <a:pPr algn="l">
                <a:lnSpc>
                  <a:spcPts val="6499"/>
                </a:lnSpc>
              </a:pPr>
              <a:r>
                <a:rPr lang="en-US" b="true" sz="6499" spc="-129">
                  <a:solidFill>
                    <a:srgbClr val="FFFFFF"/>
                  </a:solidFill>
                  <a:latin typeface="The Seasons Bold"/>
                  <a:ea typeface="The Seasons Bold"/>
                  <a:cs typeface="The Seasons Bold"/>
                  <a:sym typeface="The Seasons Bold"/>
                </a:rPr>
                <a:t>Goal &amp; Objectives</a:t>
              </a:r>
            </a:p>
          </p:txBody>
        </p:sp>
      </p:grpSp>
      <p:sp>
        <p:nvSpPr>
          <p:cNvPr name="Freeform 8" id="8"/>
          <p:cNvSpPr/>
          <p:nvPr/>
        </p:nvSpPr>
        <p:spPr>
          <a:xfrm flipH="false" flipV="false" rot="0">
            <a:off x="1028700" y="1028700"/>
            <a:ext cx="5783222" cy="7710963"/>
          </a:xfrm>
          <a:custGeom>
            <a:avLst/>
            <a:gdLst/>
            <a:ahLst/>
            <a:cxnLst/>
            <a:rect r="r" b="b" t="t" l="l"/>
            <a:pathLst>
              <a:path h="7710963" w="5783222">
                <a:moveTo>
                  <a:pt x="0" y="0"/>
                </a:moveTo>
                <a:lnTo>
                  <a:pt x="5783222" y="0"/>
                </a:lnTo>
                <a:lnTo>
                  <a:pt x="5783222" y="7710963"/>
                </a:lnTo>
                <a:lnTo>
                  <a:pt x="0" y="7710963"/>
                </a:lnTo>
                <a:lnTo>
                  <a:pt x="0" y="0"/>
                </a:lnTo>
                <a:close/>
              </a:path>
            </a:pathLst>
          </a:custGeom>
          <a:blipFill>
            <a:blip r:embed="rId4"/>
            <a:stretch>
              <a:fillRect l="0" t="0" r="0" b="0"/>
            </a:stretch>
          </a:blipFill>
        </p:spPr>
      </p:sp>
      <p:sp>
        <p:nvSpPr>
          <p:cNvPr name="TextBox 9" id="9"/>
          <p:cNvSpPr txBox="true"/>
          <p:nvPr/>
        </p:nvSpPr>
        <p:spPr>
          <a:xfrm rot="0">
            <a:off x="8253203" y="3202295"/>
            <a:ext cx="7971178" cy="5477510"/>
          </a:xfrm>
          <a:prstGeom prst="rect">
            <a:avLst/>
          </a:prstGeom>
        </p:spPr>
        <p:txBody>
          <a:bodyPr anchor="t" rtlCol="false" tIns="0" lIns="0" bIns="0" rIns="0">
            <a:spAutoFit/>
          </a:bodyPr>
          <a:lstStyle/>
          <a:p>
            <a:pPr algn="l">
              <a:lnSpc>
                <a:spcPts val="3640"/>
              </a:lnSpc>
            </a:pPr>
            <a:r>
              <a:rPr lang="en-US" sz="2600" b="true">
                <a:solidFill>
                  <a:srgbClr val="725C4E"/>
                </a:solidFill>
                <a:latin typeface="Open Sans Bold"/>
                <a:ea typeface="Open Sans Bold"/>
                <a:cs typeface="Open Sans Bold"/>
                <a:sym typeface="Open Sans Bold"/>
              </a:rPr>
              <a:t>Goal 1:</a:t>
            </a:r>
            <a:r>
              <a:rPr lang="en-US" sz="2600">
                <a:solidFill>
                  <a:srgbClr val="725C4E"/>
                </a:solidFill>
                <a:latin typeface="Open Sans"/>
                <a:ea typeface="Open Sans"/>
                <a:cs typeface="Open Sans"/>
                <a:sym typeface="Open Sans"/>
              </a:rPr>
              <a:t> Conduct a comprehensive brand audit to assess Fuel Supplement's current brand equity and identify areas for improvement.</a:t>
            </a:r>
          </a:p>
          <a:p>
            <a:pPr algn="l">
              <a:lnSpc>
                <a:spcPts val="3640"/>
              </a:lnSpc>
            </a:pPr>
          </a:p>
          <a:p>
            <a:pPr algn="l">
              <a:lnSpc>
                <a:spcPts val="3640"/>
              </a:lnSpc>
            </a:pPr>
            <a:r>
              <a:rPr lang="en-US" sz="2600" b="true">
                <a:solidFill>
                  <a:srgbClr val="725C4E"/>
                </a:solidFill>
                <a:latin typeface="Open Sans Bold"/>
                <a:ea typeface="Open Sans Bold"/>
                <a:cs typeface="Open Sans Bold"/>
                <a:sym typeface="Open Sans Bold"/>
              </a:rPr>
              <a:t>Goal 2:</a:t>
            </a:r>
            <a:r>
              <a:rPr lang="en-US" sz="2600">
                <a:solidFill>
                  <a:srgbClr val="725C4E"/>
                </a:solidFill>
                <a:latin typeface="Open Sans"/>
                <a:ea typeface="Open Sans"/>
                <a:cs typeface="Open Sans"/>
                <a:sym typeface="Open Sans"/>
              </a:rPr>
              <a:t> Develop a strategic marketing plan with actionable recommendations to enhance brand awareness, customer loyalty, and profitability.</a:t>
            </a:r>
          </a:p>
          <a:p>
            <a:pPr algn="l">
              <a:lnSpc>
                <a:spcPts val="3640"/>
              </a:lnSpc>
            </a:pPr>
          </a:p>
          <a:p>
            <a:pPr algn="l">
              <a:lnSpc>
                <a:spcPts val="3640"/>
              </a:lnSpc>
            </a:pPr>
            <a:r>
              <a:rPr lang="en-US" sz="2600" b="true">
                <a:solidFill>
                  <a:srgbClr val="725C4E"/>
                </a:solidFill>
                <a:latin typeface="Open Sans Bold"/>
                <a:ea typeface="Open Sans Bold"/>
                <a:cs typeface="Open Sans Bold"/>
                <a:sym typeface="Open Sans Bold"/>
              </a:rPr>
              <a:t>Goal 3:</a:t>
            </a:r>
            <a:r>
              <a:rPr lang="en-US" sz="2600">
                <a:solidFill>
                  <a:srgbClr val="725C4E"/>
                </a:solidFill>
                <a:latin typeface="Open Sans"/>
                <a:ea typeface="Open Sans"/>
                <a:cs typeface="Open Sans"/>
                <a:sym typeface="Open Sans"/>
              </a:rPr>
              <a:t> Provide Fuel Supplements with a roadmap ‘for sustainable business growth and market leadership in the Kamloops area.</a:t>
            </a:r>
          </a:p>
          <a:p>
            <a:pPr algn="l">
              <a:lnSpc>
                <a:spcPts val="3640"/>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9F1E8"/>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2408296" cy="2709333"/>
          </a:xfrm>
        </p:grpSpPr>
        <p:sp>
          <p:nvSpPr>
            <p:cNvPr name="Freeform 3" id="3"/>
            <p:cNvSpPr/>
            <p:nvPr/>
          </p:nvSpPr>
          <p:spPr>
            <a:xfrm flipH="false" flipV="false" rot="0">
              <a:off x="0" y="0"/>
              <a:ext cx="2408296" cy="2709333"/>
            </a:xfrm>
            <a:custGeom>
              <a:avLst/>
              <a:gdLst/>
              <a:ahLst/>
              <a:cxnLst/>
              <a:rect r="r" b="b" t="t" l="l"/>
              <a:pathLst>
                <a:path h="2709333" w="2408296">
                  <a:moveTo>
                    <a:pt x="0" y="0"/>
                  </a:moveTo>
                  <a:lnTo>
                    <a:pt x="2408296" y="0"/>
                  </a:lnTo>
                  <a:lnTo>
                    <a:pt x="2408296" y="2709333"/>
                  </a:lnTo>
                  <a:lnTo>
                    <a:pt x="0" y="2709333"/>
                  </a:lnTo>
                  <a:close/>
                </a:path>
              </a:pathLst>
            </a:custGeom>
            <a:solidFill>
              <a:srgbClr val="422B1C"/>
            </a:solidFill>
          </p:spPr>
        </p:sp>
        <p:sp>
          <p:nvSpPr>
            <p:cNvPr name="TextBox 4" id="4"/>
            <p:cNvSpPr txBox="true"/>
            <p:nvPr/>
          </p:nvSpPr>
          <p:spPr>
            <a:xfrm>
              <a:off x="0" y="28575"/>
              <a:ext cx="2408296" cy="2680758"/>
            </a:xfrm>
            <a:prstGeom prst="rect">
              <a:avLst/>
            </a:prstGeom>
          </p:spPr>
          <p:txBody>
            <a:bodyPr anchor="ctr" rtlCol="false" tIns="50800" lIns="50800" bIns="50800" rIns="50800"/>
            <a:lstStyle/>
            <a:p>
              <a:pPr algn="ctr">
                <a:lnSpc>
                  <a:spcPts val="1491"/>
                </a:lnSpc>
              </a:pPr>
            </a:p>
          </p:txBody>
        </p:sp>
      </p:grpSp>
      <p:sp>
        <p:nvSpPr>
          <p:cNvPr name="Freeform 5" id="5"/>
          <p:cNvSpPr/>
          <p:nvPr/>
        </p:nvSpPr>
        <p:spPr>
          <a:xfrm flipH="false" flipV="false" rot="0">
            <a:off x="10525276" y="4645653"/>
            <a:ext cx="6381449" cy="5839025"/>
          </a:xfrm>
          <a:custGeom>
            <a:avLst/>
            <a:gdLst/>
            <a:ahLst/>
            <a:cxnLst/>
            <a:rect r="r" b="b" t="t" l="l"/>
            <a:pathLst>
              <a:path h="5839025" w="6381449">
                <a:moveTo>
                  <a:pt x="0" y="0"/>
                </a:moveTo>
                <a:lnTo>
                  <a:pt x="6381448" y="0"/>
                </a:lnTo>
                <a:lnTo>
                  <a:pt x="6381448" y="5839026"/>
                </a:lnTo>
                <a:lnTo>
                  <a:pt x="0" y="5839026"/>
                </a:lnTo>
                <a:lnTo>
                  <a:pt x="0" y="0"/>
                </a:lnTo>
                <a:close/>
              </a:path>
            </a:pathLst>
          </a:custGeom>
          <a:blipFill>
            <a:blip r:embed="rId2">
              <a:alphaModFix amt="5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2745735" y="4072147"/>
            <a:ext cx="1377417" cy="1147013"/>
          </a:xfrm>
          <a:custGeom>
            <a:avLst/>
            <a:gdLst/>
            <a:ahLst/>
            <a:cxnLst/>
            <a:rect r="r" b="b" t="t" l="l"/>
            <a:pathLst>
              <a:path h="1147013" w="1377417">
                <a:moveTo>
                  <a:pt x="0" y="0"/>
                </a:moveTo>
                <a:lnTo>
                  <a:pt x="1377417" y="0"/>
                </a:lnTo>
                <a:lnTo>
                  <a:pt x="1377417" y="1147013"/>
                </a:lnTo>
                <a:lnTo>
                  <a:pt x="0" y="11470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15082279" y="5558743"/>
            <a:ext cx="255298" cy="255298"/>
            <a:chOff x="0" y="0"/>
            <a:chExt cx="340397" cy="340397"/>
          </a:xfrm>
        </p:grpSpPr>
        <p:grpSp>
          <p:nvGrpSpPr>
            <p:cNvPr name="Group 8" id="8"/>
            <p:cNvGrpSpPr/>
            <p:nvPr/>
          </p:nvGrpSpPr>
          <p:grpSpPr>
            <a:xfrm rot="0">
              <a:off x="0" y="0"/>
              <a:ext cx="340397" cy="340397"/>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F9F1E8"/>
                </a:solidFill>
                <a:prstDash val="solid"/>
                <a:miter/>
              </a:ln>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35931" y="28575"/>
              <a:ext cx="268535" cy="311822"/>
            </a:xfrm>
            <a:prstGeom prst="rect">
              <a:avLst/>
            </a:prstGeom>
          </p:spPr>
          <p:txBody>
            <a:bodyPr anchor="t" rtlCol="false" tIns="0" lIns="0" bIns="0" rIns="0">
              <a:spAutoFit/>
            </a:bodyPr>
            <a:lstStyle/>
            <a:p>
              <a:pPr algn="ctr">
                <a:lnSpc>
                  <a:spcPts val="1682"/>
                </a:lnSpc>
                <a:spcBef>
                  <a:spcPct val="0"/>
                </a:spcBef>
              </a:pPr>
              <a:r>
                <a:rPr lang="en-US" sz="1682" spc="-33">
                  <a:solidFill>
                    <a:srgbClr val="F9F1E8"/>
                  </a:solidFill>
                  <a:latin typeface="Roboto"/>
                  <a:ea typeface="Roboto"/>
                  <a:cs typeface="Roboto"/>
                  <a:sym typeface="Roboto"/>
                </a:rPr>
                <a:t>R</a:t>
              </a:r>
            </a:p>
          </p:txBody>
        </p:sp>
      </p:grpSp>
      <p:sp>
        <p:nvSpPr>
          <p:cNvPr name="Freeform 12" id="12"/>
          <p:cNvSpPr/>
          <p:nvPr/>
        </p:nvSpPr>
        <p:spPr>
          <a:xfrm flipH="false" flipV="false" rot="0">
            <a:off x="15772305" y="7774968"/>
            <a:ext cx="2745390" cy="2512032"/>
          </a:xfrm>
          <a:custGeom>
            <a:avLst/>
            <a:gdLst/>
            <a:ahLst/>
            <a:cxnLst/>
            <a:rect r="r" b="b" t="t" l="l"/>
            <a:pathLst>
              <a:path h="2512032" w="2745390">
                <a:moveTo>
                  <a:pt x="0" y="0"/>
                </a:moveTo>
                <a:lnTo>
                  <a:pt x="2745390" y="0"/>
                </a:lnTo>
                <a:lnTo>
                  <a:pt x="2745390" y="2512032"/>
                </a:lnTo>
                <a:lnTo>
                  <a:pt x="0" y="25120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1579926">
            <a:off x="580561" y="-827480"/>
            <a:ext cx="1801282" cy="2125407"/>
          </a:xfrm>
          <a:custGeom>
            <a:avLst/>
            <a:gdLst/>
            <a:ahLst/>
            <a:cxnLst/>
            <a:rect r="r" b="b" t="t" l="l"/>
            <a:pathLst>
              <a:path h="2125407" w="1801282">
                <a:moveTo>
                  <a:pt x="0" y="0"/>
                </a:moveTo>
                <a:lnTo>
                  <a:pt x="1801282" y="0"/>
                </a:lnTo>
                <a:lnTo>
                  <a:pt x="1801282" y="2125407"/>
                </a:lnTo>
                <a:lnTo>
                  <a:pt x="0" y="2125407"/>
                </a:lnTo>
                <a:lnTo>
                  <a:pt x="0" y="0"/>
                </a:lnTo>
                <a:close/>
              </a:path>
            </a:pathLst>
          </a:custGeom>
          <a:blipFill>
            <a:blip r:embed="rId6">
              <a:alphaModFix amt="19999"/>
              <a:extLst>
                <a:ext uri="{96DAC541-7B7A-43D3-8B79-37D633B846F1}">
                  <asvg:svgBlip xmlns:asvg="http://schemas.microsoft.com/office/drawing/2016/SVG/main" r:embed="rId7"/>
                </a:ext>
              </a:extLst>
            </a:blip>
            <a:stretch>
              <a:fillRect l="0" t="0" r="0" b="0"/>
            </a:stretch>
          </a:blipFill>
        </p:spPr>
      </p:sp>
      <p:sp>
        <p:nvSpPr>
          <p:cNvPr name="TextBox 14" id="14"/>
          <p:cNvSpPr txBox="true"/>
          <p:nvPr/>
        </p:nvSpPr>
        <p:spPr>
          <a:xfrm rot="0">
            <a:off x="1028700" y="580230"/>
            <a:ext cx="7541690" cy="962436"/>
          </a:xfrm>
          <a:prstGeom prst="rect">
            <a:avLst/>
          </a:prstGeom>
        </p:spPr>
        <p:txBody>
          <a:bodyPr anchor="t" rtlCol="false" tIns="0" lIns="0" bIns="0" rIns="0">
            <a:spAutoFit/>
          </a:bodyPr>
          <a:lstStyle/>
          <a:p>
            <a:pPr algn="l">
              <a:lnSpc>
                <a:spcPts val="6766"/>
              </a:lnSpc>
            </a:pPr>
            <a:r>
              <a:rPr lang="en-US" b="true" sz="6766" spc="-135">
                <a:solidFill>
                  <a:srgbClr val="422B1C"/>
                </a:solidFill>
                <a:latin typeface="The Seasons Bold"/>
                <a:ea typeface="The Seasons Bold"/>
                <a:cs typeface="The Seasons Bold"/>
                <a:sym typeface="The Seasons Bold"/>
              </a:rPr>
              <a:t>Company Overview</a:t>
            </a:r>
          </a:p>
        </p:txBody>
      </p:sp>
      <p:sp>
        <p:nvSpPr>
          <p:cNvPr name="TextBox 15" id="15"/>
          <p:cNvSpPr txBox="true"/>
          <p:nvPr/>
        </p:nvSpPr>
        <p:spPr>
          <a:xfrm rot="0">
            <a:off x="590550" y="3223460"/>
            <a:ext cx="8115300" cy="5934710"/>
          </a:xfrm>
          <a:prstGeom prst="rect">
            <a:avLst/>
          </a:prstGeom>
        </p:spPr>
        <p:txBody>
          <a:bodyPr anchor="t" rtlCol="false" tIns="0" lIns="0" bIns="0" rIns="0">
            <a:spAutoFit/>
          </a:bodyPr>
          <a:lstStyle/>
          <a:p>
            <a:pPr algn="l" marL="561341" indent="-280670" lvl="1">
              <a:lnSpc>
                <a:spcPts val="3640"/>
              </a:lnSpc>
              <a:buFont typeface="Arial"/>
              <a:buChar char="•"/>
            </a:pPr>
            <a:r>
              <a:rPr lang="en-US" sz="2600">
                <a:solidFill>
                  <a:srgbClr val="725C4E"/>
                </a:solidFill>
                <a:latin typeface="Open Sans"/>
                <a:ea typeface="Open Sans"/>
                <a:cs typeface="Open Sans"/>
                <a:sym typeface="Open Sans"/>
              </a:rPr>
              <a:t>Fuel Supplements is a franchise operating in Kamloops.</a:t>
            </a:r>
          </a:p>
          <a:p>
            <a:pPr algn="l">
              <a:lnSpc>
                <a:spcPts val="3640"/>
              </a:lnSpc>
            </a:pPr>
          </a:p>
          <a:p>
            <a:pPr algn="l" marL="561341" indent="-280670" lvl="1">
              <a:lnSpc>
                <a:spcPts val="3640"/>
              </a:lnSpc>
              <a:buFont typeface="Arial"/>
              <a:buChar char="•"/>
            </a:pPr>
            <a:r>
              <a:rPr lang="en-US" sz="2600">
                <a:solidFill>
                  <a:srgbClr val="725C4E"/>
                </a:solidFill>
                <a:latin typeface="Open Sans"/>
                <a:ea typeface="Open Sans"/>
                <a:cs typeface="Open Sans"/>
                <a:sym typeface="Open Sans"/>
              </a:rPr>
              <a:t>While benefiting from franchise buying power, Fuel Kamloops operates independently for marketing, sales, and purchasing decisions.</a:t>
            </a:r>
          </a:p>
          <a:p>
            <a:pPr algn="l">
              <a:lnSpc>
                <a:spcPts val="3640"/>
              </a:lnSpc>
            </a:pPr>
          </a:p>
          <a:p>
            <a:pPr algn="l" marL="561341" indent="-280670" lvl="1">
              <a:lnSpc>
                <a:spcPts val="3640"/>
              </a:lnSpc>
              <a:buFont typeface="Arial"/>
              <a:buChar char="•"/>
            </a:pPr>
            <a:r>
              <a:rPr lang="en-US" sz="2600">
                <a:solidFill>
                  <a:srgbClr val="725C4E"/>
                </a:solidFill>
                <a:latin typeface="Open Sans"/>
                <a:ea typeface="Open Sans"/>
                <a:cs typeface="Open Sans"/>
                <a:sym typeface="Open Sans"/>
              </a:rPr>
              <a:t>The owner actively participates in daily operations and customer interactions.</a:t>
            </a:r>
          </a:p>
          <a:p>
            <a:pPr algn="l">
              <a:lnSpc>
                <a:spcPts val="3640"/>
              </a:lnSpc>
            </a:pPr>
          </a:p>
          <a:p>
            <a:pPr algn="l" marL="561341" indent="-280670" lvl="1">
              <a:lnSpc>
                <a:spcPts val="3640"/>
              </a:lnSpc>
              <a:buFont typeface="Arial"/>
              <a:buChar char="•"/>
            </a:pPr>
            <a:r>
              <a:rPr lang="en-US" sz="2600">
                <a:solidFill>
                  <a:srgbClr val="725C4E"/>
                </a:solidFill>
                <a:latin typeface="Open Sans"/>
                <a:ea typeface="Open Sans"/>
                <a:cs typeface="Open Sans"/>
                <a:sym typeface="Open Sans"/>
              </a:rPr>
              <a:t>The company has a strong focus on customer relationships, product quality, and customer education.</a:t>
            </a:r>
          </a:p>
        </p:txBody>
      </p:sp>
      <p:sp>
        <p:nvSpPr>
          <p:cNvPr name="TextBox 16" id="16"/>
          <p:cNvSpPr txBox="true"/>
          <p:nvPr/>
        </p:nvSpPr>
        <p:spPr>
          <a:xfrm rot="0">
            <a:off x="11846178" y="5419273"/>
            <a:ext cx="3176532" cy="1143035"/>
          </a:xfrm>
          <a:prstGeom prst="rect">
            <a:avLst/>
          </a:prstGeom>
        </p:spPr>
        <p:txBody>
          <a:bodyPr anchor="t" rtlCol="false" tIns="0" lIns="0" bIns="0" rIns="0">
            <a:spAutoFit/>
          </a:bodyPr>
          <a:lstStyle/>
          <a:p>
            <a:pPr algn="l">
              <a:lnSpc>
                <a:spcPts val="8026"/>
              </a:lnSpc>
            </a:pPr>
            <a:r>
              <a:rPr lang="en-US" b="true" sz="8026" spc="-160">
                <a:solidFill>
                  <a:srgbClr val="F9F1E8"/>
                </a:solidFill>
                <a:latin typeface="The Seasons Bold"/>
                <a:ea typeface="The Seasons Bold"/>
                <a:cs typeface="The Seasons Bold"/>
                <a:sym typeface="The Seasons Bold"/>
              </a:rPr>
              <a:t>Zavora</a:t>
            </a:r>
          </a:p>
        </p:txBody>
      </p:sp>
      <p:sp>
        <p:nvSpPr>
          <p:cNvPr name="Freeform 17" id="17"/>
          <p:cNvSpPr/>
          <p:nvPr/>
        </p:nvSpPr>
        <p:spPr>
          <a:xfrm flipH="false" flipV="false" rot="0">
            <a:off x="9144000" y="-46483"/>
            <a:ext cx="9144000" cy="11160147"/>
          </a:xfrm>
          <a:custGeom>
            <a:avLst/>
            <a:gdLst/>
            <a:ahLst/>
            <a:cxnLst/>
            <a:rect r="r" b="b" t="t" l="l"/>
            <a:pathLst>
              <a:path h="11160147" w="9144000">
                <a:moveTo>
                  <a:pt x="0" y="0"/>
                </a:moveTo>
                <a:lnTo>
                  <a:pt x="9144000" y="0"/>
                </a:lnTo>
                <a:lnTo>
                  <a:pt x="9144000" y="11160147"/>
                </a:lnTo>
                <a:lnTo>
                  <a:pt x="0" y="11160147"/>
                </a:lnTo>
                <a:lnTo>
                  <a:pt x="0" y="0"/>
                </a:lnTo>
                <a:close/>
              </a:path>
            </a:pathLst>
          </a:custGeom>
          <a:blipFill>
            <a:blip r:embed="rId8"/>
            <a:stretch>
              <a:fillRect l="-7043" t="-4551"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9F1E8"/>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2408296" cy="2709333"/>
          </a:xfrm>
        </p:grpSpPr>
        <p:sp>
          <p:nvSpPr>
            <p:cNvPr name="Freeform 3" id="3"/>
            <p:cNvSpPr/>
            <p:nvPr/>
          </p:nvSpPr>
          <p:spPr>
            <a:xfrm flipH="false" flipV="false" rot="0">
              <a:off x="0" y="0"/>
              <a:ext cx="2408296" cy="2709333"/>
            </a:xfrm>
            <a:custGeom>
              <a:avLst/>
              <a:gdLst/>
              <a:ahLst/>
              <a:cxnLst/>
              <a:rect r="r" b="b" t="t" l="l"/>
              <a:pathLst>
                <a:path h="2709333" w="2408296">
                  <a:moveTo>
                    <a:pt x="0" y="0"/>
                  </a:moveTo>
                  <a:lnTo>
                    <a:pt x="2408296" y="0"/>
                  </a:lnTo>
                  <a:lnTo>
                    <a:pt x="2408296" y="2709333"/>
                  </a:lnTo>
                  <a:lnTo>
                    <a:pt x="0" y="2709333"/>
                  </a:lnTo>
                  <a:close/>
                </a:path>
              </a:pathLst>
            </a:custGeom>
            <a:solidFill>
              <a:srgbClr val="422B1C"/>
            </a:solidFill>
          </p:spPr>
        </p:sp>
        <p:sp>
          <p:nvSpPr>
            <p:cNvPr name="TextBox 4" id="4"/>
            <p:cNvSpPr txBox="true"/>
            <p:nvPr/>
          </p:nvSpPr>
          <p:spPr>
            <a:xfrm>
              <a:off x="0" y="28575"/>
              <a:ext cx="2408296" cy="2680758"/>
            </a:xfrm>
            <a:prstGeom prst="rect">
              <a:avLst/>
            </a:prstGeom>
          </p:spPr>
          <p:txBody>
            <a:bodyPr anchor="ctr" rtlCol="false" tIns="50800" lIns="50800" bIns="50800" rIns="50800"/>
            <a:lstStyle/>
            <a:p>
              <a:pPr algn="ctr">
                <a:lnSpc>
                  <a:spcPts val="1491"/>
                </a:lnSpc>
              </a:pPr>
            </a:p>
          </p:txBody>
        </p:sp>
      </p:grpSp>
      <p:sp>
        <p:nvSpPr>
          <p:cNvPr name="Freeform 5" id="5"/>
          <p:cNvSpPr/>
          <p:nvPr/>
        </p:nvSpPr>
        <p:spPr>
          <a:xfrm flipH="false" flipV="false" rot="0">
            <a:off x="10525276" y="4645653"/>
            <a:ext cx="6381449" cy="5839025"/>
          </a:xfrm>
          <a:custGeom>
            <a:avLst/>
            <a:gdLst/>
            <a:ahLst/>
            <a:cxnLst/>
            <a:rect r="r" b="b" t="t" l="l"/>
            <a:pathLst>
              <a:path h="5839025" w="6381449">
                <a:moveTo>
                  <a:pt x="0" y="0"/>
                </a:moveTo>
                <a:lnTo>
                  <a:pt x="6381448" y="0"/>
                </a:lnTo>
                <a:lnTo>
                  <a:pt x="6381448" y="5839026"/>
                </a:lnTo>
                <a:lnTo>
                  <a:pt x="0" y="5839026"/>
                </a:lnTo>
                <a:lnTo>
                  <a:pt x="0" y="0"/>
                </a:lnTo>
                <a:close/>
              </a:path>
            </a:pathLst>
          </a:custGeom>
          <a:blipFill>
            <a:blip r:embed="rId2">
              <a:alphaModFix amt="5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2745735" y="4072147"/>
            <a:ext cx="1377417" cy="1147013"/>
          </a:xfrm>
          <a:custGeom>
            <a:avLst/>
            <a:gdLst/>
            <a:ahLst/>
            <a:cxnLst/>
            <a:rect r="r" b="b" t="t" l="l"/>
            <a:pathLst>
              <a:path h="1147013" w="1377417">
                <a:moveTo>
                  <a:pt x="0" y="0"/>
                </a:moveTo>
                <a:lnTo>
                  <a:pt x="1377417" y="0"/>
                </a:lnTo>
                <a:lnTo>
                  <a:pt x="1377417" y="1147013"/>
                </a:lnTo>
                <a:lnTo>
                  <a:pt x="0" y="11470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15082279" y="5558743"/>
            <a:ext cx="255298" cy="255298"/>
            <a:chOff x="0" y="0"/>
            <a:chExt cx="340397" cy="340397"/>
          </a:xfrm>
        </p:grpSpPr>
        <p:grpSp>
          <p:nvGrpSpPr>
            <p:cNvPr name="Group 8" id="8"/>
            <p:cNvGrpSpPr/>
            <p:nvPr/>
          </p:nvGrpSpPr>
          <p:grpSpPr>
            <a:xfrm rot="0">
              <a:off x="0" y="0"/>
              <a:ext cx="340397" cy="340397"/>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F9F1E8"/>
                </a:solidFill>
                <a:prstDash val="solid"/>
                <a:miter/>
              </a:ln>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35931" y="28575"/>
              <a:ext cx="268535" cy="311822"/>
            </a:xfrm>
            <a:prstGeom prst="rect">
              <a:avLst/>
            </a:prstGeom>
          </p:spPr>
          <p:txBody>
            <a:bodyPr anchor="t" rtlCol="false" tIns="0" lIns="0" bIns="0" rIns="0">
              <a:spAutoFit/>
            </a:bodyPr>
            <a:lstStyle/>
            <a:p>
              <a:pPr algn="ctr">
                <a:lnSpc>
                  <a:spcPts val="1682"/>
                </a:lnSpc>
                <a:spcBef>
                  <a:spcPct val="0"/>
                </a:spcBef>
              </a:pPr>
              <a:r>
                <a:rPr lang="en-US" sz="1682" spc="-33">
                  <a:solidFill>
                    <a:srgbClr val="F9F1E8"/>
                  </a:solidFill>
                  <a:latin typeface="Roboto"/>
                  <a:ea typeface="Roboto"/>
                  <a:cs typeface="Roboto"/>
                  <a:sym typeface="Roboto"/>
                </a:rPr>
                <a:t>R</a:t>
              </a:r>
            </a:p>
          </p:txBody>
        </p:sp>
      </p:grpSp>
      <p:sp>
        <p:nvSpPr>
          <p:cNvPr name="Freeform 12" id="12"/>
          <p:cNvSpPr/>
          <p:nvPr/>
        </p:nvSpPr>
        <p:spPr>
          <a:xfrm flipH="false" flipV="false" rot="0">
            <a:off x="15772305" y="7774968"/>
            <a:ext cx="2745390" cy="2512032"/>
          </a:xfrm>
          <a:custGeom>
            <a:avLst/>
            <a:gdLst/>
            <a:ahLst/>
            <a:cxnLst/>
            <a:rect r="r" b="b" t="t" l="l"/>
            <a:pathLst>
              <a:path h="2512032" w="2745390">
                <a:moveTo>
                  <a:pt x="0" y="0"/>
                </a:moveTo>
                <a:lnTo>
                  <a:pt x="2745390" y="0"/>
                </a:lnTo>
                <a:lnTo>
                  <a:pt x="2745390" y="2512032"/>
                </a:lnTo>
                <a:lnTo>
                  <a:pt x="0" y="25120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1579926">
            <a:off x="580561" y="-827480"/>
            <a:ext cx="1801282" cy="2125407"/>
          </a:xfrm>
          <a:custGeom>
            <a:avLst/>
            <a:gdLst/>
            <a:ahLst/>
            <a:cxnLst/>
            <a:rect r="r" b="b" t="t" l="l"/>
            <a:pathLst>
              <a:path h="2125407" w="1801282">
                <a:moveTo>
                  <a:pt x="0" y="0"/>
                </a:moveTo>
                <a:lnTo>
                  <a:pt x="1801282" y="0"/>
                </a:lnTo>
                <a:lnTo>
                  <a:pt x="1801282" y="2125407"/>
                </a:lnTo>
                <a:lnTo>
                  <a:pt x="0" y="2125407"/>
                </a:lnTo>
                <a:lnTo>
                  <a:pt x="0" y="0"/>
                </a:lnTo>
                <a:close/>
              </a:path>
            </a:pathLst>
          </a:custGeom>
          <a:blipFill>
            <a:blip r:embed="rId6">
              <a:alphaModFix amt="19999"/>
              <a:extLst>
                <a:ext uri="{96DAC541-7B7A-43D3-8B79-37D633B846F1}">
                  <asvg:svgBlip xmlns:asvg="http://schemas.microsoft.com/office/drawing/2016/SVG/main" r:embed="rId7"/>
                </a:ext>
              </a:extLst>
            </a:blip>
            <a:stretch>
              <a:fillRect l="0" t="0" r="0" b="0"/>
            </a:stretch>
          </a:blipFill>
        </p:spPr>
      </p:sp>
      <p:sp>
        <p:nvSpPr>
          <p:cNvPr name="TextBox 14" id="14"/>
          <p:cNvSpPr txBox="true"/>
          <p:nvPr/>
        </p:nvSpPr>
        <p:spPr>
          <a:xfrm rot="0">
            <a:off x="1028700" y="580230"/>
            <a:ext cx="7541690" cy="962436"/>
          </a:xfrm>
          <a:prstGeom prst="rect">
            <a:avLst/>
          </a:prstGeom>
        </p:spPr>
        <p:txBody>
          <a:bodyPr anchor="t" rtlCol="false" tIns="0" lIns="0" bIns="0" rIns="0">
            <a:spAutoFit/>
          </a:bodyPr>
          <a:lstStyle/>
          <a:p>
            <a:pPr algn="l">
              <a:lnSpc>
                <a:spcPts val="6766"/>
              </a:lnSpc>
            </a:pPr>
            <a:r>
              <a:rPr lang="en-US" b="true" sz="6766" spc="-135">
                <a:solidFill>
                  <a:srgbClr val="422B1C"/>
                </a:solidFill>
                <a:latin typeface="The Seasons Bold"/>
                <a:ea typeface="The Seasons Bold"/>
                <a:cs typeface="The Seasons Bold"/>
                <a:sym typeface="The Seasons Bold"/>
              </a:rPr>
              <a:t>Company Overview</a:t>
            </a:r>
          </a:p>
        </p:txBody>
      </p:sp>
      <p:sp>
        <p:nvSpPr>
          <p:cNvPr name="TextBox 15" id="15"/>
          <p:cNvSpPr txBox="true"/>
          <p:nvPr/>
        </p:nvSpPr>
        <p:spPr>
          <a:xfrm rot="0">
            <a:off x="1028700" y="3223460"/>
            <a:ext cx="7677150" cy="3648710"/>
          </a:xfrm>
          <a:prstGeom prst="rect">
            <a:avLst/>
          </a:prstGeom>
        </p:spPr>
        <p:txBody>
          <a:bodyPr anchor="t" rtlCol="false" tIns="0" lIns="0" bIns="0" rIns="0">
            <a:spAutoFit/>
          </a:bodyPr>
          <a:lstStyle/>
          <a:p>
            <a:pPr algn="l" marL="561341" indent="-280670" lvl="1">
              <a:lnSpc>
                <a:spcPts val="3640"/>
              </a:lnSpc>
              <a:buFont typeface="Arial"/>
              <a:buChar char="•"/>
            </a:pPr>
            <a:r>
              <a:rPr lang="en-US" b="true" sz="2600">
                <a:solidFill>
                  <a:srgbClr val="725C4E"/>
                </a:solidFill>
                <a:latin typeface="Open Sans Bold"/>
                <a:ea typeface="Open Sans Bold"/>
                <a:cs typeface="Open Sans Bold"/>
                <a:sym typeface="Open Sans Bold"/>
              </a:rPr>
              <a:t>Mission:</a:t>
            </a:r>
          </a:p>
          <a:p>
            <a:pPr algn="l" marL="561341" indent="-280670" lvl="1">
              <a:lnSpc>
                <a:spcPts val="3640"/>
              </a:lnSpc>
              <a:buFont typeface="Arial"/>
              <a:buChar char="•"/>
            </a:pPr>
            <a:r>
              <a:rPr lang="en-US" sz="2600">
                <a:solidFill>
                  <a:srgbClr val="725C4E"/>
                </a:solidFill>
                <a:latin typeface="Open Sans"/>
                <a:ea typeface="Open Sans"/>
                <a:cs typeface="Open Sans"/>
                <a:sym typeface="Open Sans"/>
              </a:rPr>
              <a:t>To empower individuals to achieve their health and fitness goals by providing high-quality supplements and expert advice.</a:t>
            </a:r>
          </a:p>
          <a:p>
            <a:pPr algn="l">
              <a:lnSpc>
                <a:spcPts val="3640"/>
              </a:lnSpc>
            </a:pPr>
          </a:p>
          <a:p>
            <a:pPr algn="l" marL="561341" indent="-280670" lvl="1">
              <a:lnSpc>
                <a:spcPts val="3640"/>
              </a:lnSpc>
              <a:buFont typeface="Arial"/>
              <a:buChar char="•"/>
            </a:pPr>
            <a:r>
              <a:rPr lang="en-US" b="true" sz="2600">
                <a:solidFill>
                  <a:srgbClr val="725C4E"/>
                </a:solidFill>
                <a:latin typeface="Open Sans Bold"/>
                <a:ea typeface="Open Sans Bold"/>
                <a:cs typeface="Open Sans Bold"/>
                <a:sym typeface="Open Sans Bold"/>
              </a:rPr>
              <a:t>Values:</a:t>
            </a:r>
            <a:r>
              <a:rPr lang="en-US" sz="2600">
                <a:solidFill>
                  <a:srgbClr val="725C4E"/>
                </a:solidFill>
                <a:latin typeface="Open Sans"/>
                <a:ea typeface="Open Sans"/>
                <a:cs typeface="Open Sans"/>
                <a:sym typeface="Open Sans"/>
              </a:rPr>
              <a:t> </a:t>
            </a:r>
          </a:p>
          <a:p>
            <a:pPr algn="l" marL="561341" indent="-280670" lvl="1">
              <a:lnSpc>
                <a:spcPts val="3640"/>
              </a:lnSpc>
              <a:buFont typeface="Arial"/>
              <a:buChar char="•"/>
            </a:pPr>
            <a:r>
              <a:rPr lang="en-US" sz="2600">
                <a:solidFill>
                  <a:srgbClr val="725C4E"/>
                </a:solidFill>
                <a:latin typeface="Open Sans"/>
                <a:ea typeface="Open Sans"/>
                <a:cs typeface="Open Sans"/>
                <a:sym typeface="Open Sans"/>
              </a:rPr>
              <a:t>Customer well-being, product quality, education, and community engagement. </a:t>
            </a:r>
          </a:p>
        </p:txBody>
      </p:sp>
      <p:sp>
        <p:nvSpPr>
          <p:cNvPr name="TextBox 16" id="16"/>
          <p:cNvSpPr txBox="true"/>
          <p:nvPr/>
        </p:nvSpPr>
        <p:spPr>
          <a:xfrm rot="0">
            <a:off x="11846178" y="5419273"/>
            <a:ext cx="3176532" cy="1143035"/>
          </a:xfrm>
          <a:prstGeom prst="rect">
            <a:avLst/>
          </a:prstGeom>
        </p:spPr>
        <p:txBody>
          <a:bodyPr anchor="t" rtlCol="false" tIns="0" lIns="0" bIns="0" rIns="0">
            <a:spAutoFit/>
          </a:bodyPr>
          <a:lstStyle/>
          <a:p>
            <a:pPr algn="l">
              <a:lnSpc>
                <a:spcPts val="8026"/>
              </a:lnSpc>
            </a:pPr>
            <a:r>
              <a:rPr lang="en-US" b="true" sz="8026" spc="-160">
                <a:solidFill>
                  <a:srgbClr val="F9F1E8"/>
                </a:solidFill>
                <a:latin typeface="The Seasons Bold"/>
                <a:ea typeface="The Seasons Bold"/>
                <a:cs typeface="The Seasons Bold"/>
                <a:sym typeface="The Seasons Bold"/>
              </a:rPr>
              <a:t>Zavora</a:t>
            </a:r>
          </a:p>
        </p:txBody>
      </p:sp>
      <p:sp>
        <p:nvSpPr>
          <p:cNvPr name="Freeform 17" id="17"/>
          <p:cNvSpPr/>
          <p:nvPr/>
        </p:nvSpPr>
        <p:spPr>
          <a:xfrm flipH="false" flipV="false" rot="0">
            <a:off x="9144000" y="-46483"/>
            <a:ext cx="9144000" cy="11160147"/>
          </a:xfrm>
          <a:custGeom>
            <a:avLst/>
            <a:gdLst/>
            <a:ahLst/>
            <a:cxnLst/>
            <a:rect r="r" b="b" t="t" l="l"/>
            <a:pathLst>
              <a:path h="11160147" w="9144000">
                <a:moveTo>
                  <a:pt x="0" y="0"/>
                </a:moveTo>
                <a:lnTo>
                  <a:pt x="9144000" y="0"/>
                </a:lnTo>
                <a:lnTo>
                  <a:pt x="9144000" y="11160147"/>
                </a:lnTo>
                <a:lnTo>
                  <a:pt x="0" y="11160147"/>
                </a:lnTo>
                <a:lnTo>
                  <a:pt x="0" y="0"/>
                </a:lnTo>
                <a:close/>
              </a:path>
            </a:pathLst>
          </a:custGeom>
          <a:blipFill>
            <a:blip r:embed="rId8"/>
            <a:stretch>
              <a:fillRect l="-7043" t="-4551" r="0" b="0"/>
            </a:stretch>
          </a:blipFill>
        </p:spPr>
      </p:sp>
      <p:sp>
        <p:nvSpPr>
          <p:cNvPr name="TextBox 18" id="18"/>
          <p:cNvSpPr txBox="true"/>
          <p:nvPr/>
        </p:nvSpPr>
        <p:spPr>
          <a:xfrm rot="0">
            <a:off x="1164160" y="2131578"/>
            <a:ext cx="7541690" cy="690339"/>
          </a:xfrm>
          <a:prstGeom prst="rect">
            <a:avLst/>
          </a:prstGeom>
        </p:spPr>
        <p:txBody>
          <a:bodyPr anchor="t" rtlCol="false" tIns="0" lIns="0" bIns="0" rIns="0">
            <a:spAutoFit/>
          </a:bodyPr>
          <a:lstStyle/>
          <a:p>
            <a:pPr algn="l">
              <a:lnSpc>
                <a:spcPts val="4866"/>
              </a:lnSpc>
            </a:pPr>
            <a:r>
              <a:rPr lang="en-US" b="true" sz="4866" spc="-97">
                <a:solidFill>
                  <a:srgbClr val="422B1C"/>
                </a:solidFill>
                <a:latin typeface="The Seasons Bold"/>
                <a:ea typeface="The Seasons Bold"/>
                <a:cs typeface="The Seasons Bold"/>
                <a:sym typeface="The Seasons Bold"/>
              </a:rPr>
              <a:t>Mission &amp; Values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9F1E8"/>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2408296" cy="2709333"/>
          </a:xfrm>
        </p:grpSpPr>
        <p:sp>
          <p:nvSpPr>
            <p:cNvPr name="Freeform 3" id="3"/>
            <p:cNvSpPr/>
            <p:nvPr/>
          </p:nvSpPr>
          <p:spPr>
            <a:xfrm flipH="false" flipV="false" rot="0">
              <a:off x="0" y="0"/>
              <a:ext cx="2408296" cy="2709333"/>
            </a:xfrm>
            <a:custGeom>
              <a:avLst/>
              <a:gdLst/>
              <a:ahLst/>
              <a:cxnLst/>
              <a:rect r="r" b="b" t="t" l="l"/>
              <a:pathLst>
                <a:path h="2709333" w="2408296">
                  <a:moveTo>
                    <a:pt x="0" y="0"/>
                  </a:moveTo>
                  <a:lnTo>
                    <a:pt x="2408296" y="0"/>
                  </a:lnTo>
                  <a:lnTo>
                    <a:pt x="2408296" y="2709333"/>
                  </a:lnTo>
                  <a:lnTo>
                    <a:pt x="0" y="2709333"/>
                  </a:lnTo>
                  <a:close/>
                </a:path>
              </a:pathLst>
            </a:custGeom>
            <a:solidFill>
              <a:srgbClr val="422B1C"/>
            </a:solidFill>
          </p:spPr>
        </p:sp>
        <p:sp>
          <p:nvSpPr>
            <p:cNvPr name="TextBox 4" id="4"/>
            <p:cNvSpPr txBox="true"/>
            <p:nvPr/>
          </p:nvSpPr>
          <p:spPr>
            <a:xfrm>
              <a:off x="0" y="28575"/>
              <a:ext cx="2408296" cy="2680758"/>
            </a:xfrm>
            <a:prstGeom prst="rect">
              <a:avLst/>
            </a:prstGeom>
          </p:spPr>
          <p:txBody>
            <a:bodyPr anchor="ctr" rtlCol="false" tIns="50800" lIns="50800" bIns="50800" rIns="50800"/>
            <a:lstStyle/>
            <a:p>
              <a:pPr algn="ctr">
                <a:lnSpc>
                  <a:spcPts val="1491"/>
                </a:lnSpc>
              </a:pPr>
            </a:p>
          </p:txBody>
        </p:sp>
      </p:grpSp>
      <p:sp>
        <p:nvSpPr>
          <p:cNvPr name="Freeform 5" id="5"/>
          <p:cNvSpPr/>
          <p:nvPr/>
        </p:nvSpPr>
        <p:spPr>
          <a:xfrm flipH="false" flipV="false" rot="0">
            <a:off x="10525276" y="4645653"/>
            <a:ext cx="6381449" cy="5839025"/>
          </a:xfrm>
          <a:custGeom>
            <a:avLst/>
            <a:gdLst/>
            <a:ahLst/>
            <a:cxnLst/>
            <a:rect r="r" b="b" t="t" l="l"/>
            <a:pathLst>
              <a:path h="5839025" w="6381449">
                <a:moveTo>
                  <a:pt x="0" y="0"/>
                </a:moveTo>
                <a:lnTo>
                  <a:pt x="6381448" y="0"/>
                </a:lnTo>
                <a:lnTo>
                  <a:pt x="6381448" y="5839026"/>
                </a:lnTo>
                <a:lnTo>
                  <a:pt x="0" y="5839026"/>
                </a:lnTo>
                <a:lnTo>
                  <a:pt x="0" y="0"/>
                </a:lnTo>
                <a:close/>
              </a:path>
            </a:pathLst>
          </a:custGeom>
          <a:blipFill>
            <a:blip r:embed="rId2">
              <a:alphaModFix amt="5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2745735" y="4072147"/>
            <a:ext cx="1377417" cy="1147013"/>
          </a:xfrm>
          <a:custGeom>
            <a:avLst/>
            <a:gdLst/>
            <a:ahLst/>
            <a:cxnLst/>
            <a:rect r="r" b="b" t="t" l="l"/>
            <a:pathLst>
              <a:path h="1147013" w="1377417">
                <a:moveTo>
                  <a:pt x="0" y="0"/>
                </a:moveTo>
                <a:lnTo>
                  <a:pt x="1377417" y="0"/>
                </a:lnTo>
                <a:lnTo>
                  <a:pt x="1377417" y="1147013"/>
                </a:lnTo>
                <a:lnTo>
                  <a:pt x="0" y="11470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15082279" y="5558743"/>
            <a:ext cx="255298" cy="255298"/>
            <a:chOff x="0" y="0"/>
            <a:chExt cx="340397" cy="340397"/>
          </a:xfrm>
        </p:grpSpPr>
        <p:grpSp>
          <p:nvGrpSpPr>
            <p:cNvPr name="Group 8" id="8"/>
            <p:cNvGrpSpPr/>
            <p:nvPr/>
          </p:nvGrpSpPr>
          <p:grpSpPr>
            <a:xfrm rot="0">
              <a:off x="0" y="0"/>
              <a:ext cx="340397" cy="340397"/>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F9F1E8"/>
                </a:solidFill>
                <a:prstDash val="solid"/>
                <a:miter/>
              </a:ln>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35931" y="28575"/>
              <a:ext cx="268535" cy="311822"/>
            </a:xfrm>
            <a:prstGeom prst="rect">
              <a:avLst/>
            </a:prstGeom>
          </p:spPr>
          <p:txBody>
            <a:bodyPr anchor="t" rtlCol="false" tIns="0" lIns="0" bIns="0" rIns="0">
              <a:spAutoFit/>
            </a:bodyPr>
            <a:lstStyle/>
            <a:p>
              <a:pPr algn="ctr">
                <a:lnSpc>
                  <a:spcPts val="1682"/>
                </a:lnSpc>
                <a:spcBef>
                  <a:spcPct val="0"/>
                </a:spcBef>
              </a:pPr>
              <a:r>
                <a:rPr lang="en-US" sz="1682" spc="-33">
                  <a:solidFill>
                    <a:srgbClr val="F9F1E8"/>
                  </a:solidFill>
                  <a:latin typeface="Roboto"/>
                  <a:ea typeface="Roboto"/>
                  <a:cs typeface="Roboto"/>
                  <a:sym typeface="Roboto"/>
                </a:rPr>
                <a:t>R</a:t>
              </a:r>
            </a:p>
          </p:txBody>
        </p:sp>
      </p:grpSp>
      <p:sp>
        <p:nvSpPr>
          <p:cNvPr name="Freeform 12" id="12"/>
          <p:cNvSpPr/>
          <p:nvPr/>
        </p:nvSpPr>
        <p:spPr>
          <a:xfrm flipH="false" flipV="false" rot="0">
            <a:off x="15772305" y="7774968"/>
            <a:ext cx="2745390" cy="2512032"/>
          </a:xfrm>
          <a:custGeom>
            <a:avLst/>
            <a:gdLst/>
            <a:ahLst/>
            <a:cxnLst/>
            <a:rect r="r" b="b" t="t" l="l"/>
            <a:pathLst>
              <a:path h="2512032" w="2745390">
                <a:moveTo>
                  <a:pt x="0" y="0"/>
                </a:moveTo>
                <a:lnTo>
                  <a:pt x="2745390" y="0"/>
                </a:lnTo>
                <a:lnTo>
                  <a:pt x="2745390" y="2512032"/>
                </a:lnTo>
                <a:lnTo>
                  <a:pt x="0" y="25120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1579926">
            <a:off x="580561" y="-827480"/>
            <a:ext cx="1801282" cy="2125407"/>
          </a:xfrm>
          <a:custGeom>
            <a:avLst/>
            <a:gdLst/>
            <a:ahLst/>
            <a:cxnLst/>
            <a:rect r="r" b="b" t="t" l="l"/>
            <a:pathLst>
              <a:path h="2125407" w="1801282">
                <a:moveTo>
                  <a:pt x="0" y="0"/>
                </a:moveTo>
                <a:lnTo>
                  <a:pt x="1801282" y="0"/>
                </a:lnTo>
                <a:lnTo>
                  <a:pt x="1801282" y="2125407"/>
                </a:lnTo>
                <a:lnTo>
                  <a:pt x="0" y="2125407"/>
                </a:lnTo>
                <a:lnTo>
                  <a:pt x="0" y="0"/>
                </a:lnTo>
                <a:close/>
              </a:path>
            </a:pathLst>
          </a:custGeom>
          <a:blipFill>
            <a:blip r:embed="rId6">
              <a:alphaModFix amt="19999"/>
              <a:extLst>
                <a:ext uri="{96DAC541-7B7A-43D3-8B79-37D633B846F1}">
                  <asvg:svgBlip xmlns:asvg="http://schemas.microsoft.com/office/drawing/2016/SVG/main" r:embed="rId7"/>
                </a:ext>
              </a:extLst>
            </a:blip>
            <a:stretch>
              <a:fillRect l="0" t="0" r="0" b="0"/>
            </a:stretch>
          </a:blipFill>
        </p:spPr>
      </p:sp>
      <p:sp>
        <p:nvSpPr>
          <p:cNvPr name="TextBox 14" id="14"/>
          <p:cNvSpPr txBox="true"/>
          <p:nvPr/>
        </p:nvSpPr>
        <p:spPr>
          <a:xfrm rot="0">
            <a:off x="1028700" y="580230"/>
            <a:ext cx="7541690" cy="962436"/>
          </a:xfrm>
          <a:prstGeom prst="rect">
            <a:avLst/>
          </a:prstGeom>
        </p:spPr>
        <p:txBody>
          <a:bodyPr anchor="t" rtlCol="false" tIns="0" lIns="0" bIns="0" rIns="0">
            <a:spAutoFit/>
          </a:bodyPr>
          <a:lstStyle/>
          <a:p>
            <a:pPr algn="l">
              <a:lnSpc>
                <a:spcPts val="6766"/>
              </a:lnSpc>
            </a:pPr>
            <a:r>
              <a:rPr lang="en-US" b="true" sz="6766" spc="-135">
                <a:solidFill>
                  <a:srgbClr val="422B1C"/>
                </a:solidFill>
                <a:latin typeface="The Seasons Bold"/>
                <a:ea typeface="The Seasons Bold"/>
                <a:cs typeface="The Seasons Bold"/>
                <a:sym typeface="The Seasons Bold"/>
              </a:rPr>
              <a:t>Company Overview</a:t>
            </a:r>
          </a:p>
        </p:txBody>
      </p:sp>
      <p:sp>
        <p:nvSpPr>
          <p:cNvPr name="TextBox 15" id="15"/>
          <p:cNvSpPr txBox="true"/>
          <p:nvPr/>
        </p:nvSpPr>
        <p:spPr>
          <a:xfrm rot="0">
            <a:off x="1028700" y="3060497"/>
            <a:ext cx="7677150" cy="6391910"/>
          </a:xfrm>
          <a:prstGeom prst="rect">
            <a:avLst/>
          </a:prstGeom>
        </p:spPr>
        <p:txBody>
          <a:bodyPr anchor="t" rtlCol="false" tIns="0" lIns="0" bIns="0" rIns="0">
            <a:spAutoFit/>
          </a:bodyPr>
          <a:lstStyle/>
          <a:p>
            <a:pPr algn="l" marL="561341" indent="-280670" lvl="1">
              <a:lnSpc>
                <a:spcPts val="3640"/>
              </a:lnSpc>
              <a:buFont typeface="Arial"/>
              <a:buChar char="•"/>
            </a:pPr>
            <a:r>
              <a:rPr lang="en-US" sz="2600">
                <a:solidFill>
                  <a:srgbClr val="725C4E"/>
                </a:solidFill>
                <a:latin typeface="Open Sans"/>
                <a:ea typeface="Open Sans"/>
                <a:cs typeface="Open Sans"/>
                <a:sym typeface="Open Sans"/>
              </a:rPr>
              <a:t>Wide selection of supplements catering to various fitness needs and disciplines, including bodybuilding, general health, and fitness.</a:t>
            </a:r>
          </a:p>
          <a:p>
            <a:pPr algn="l" marL="561341" indent="-280670" lvl="1">
              <a:lnSpc>
                <a:spcPts val="3640"/>
              </a:lnSpc>
              <a:buFont typeface="Arial"/>
              <a:buChar char="•"/>
            </a:pPr>
            <a:r>
              <a:rPr lang="en-US" sz="2600">
                <a:solidFill>
                  <a:srgbClr val="725C4E"/>
                </a:solidFill>
                <a:latin typeface="Open Sans"/>
                <a:ea typeface="Open Sans"/>
                <a:cs typeface="Open Sans"/>
                <a:sym typeface="Open Sans"/>
              </a:rPr>
              <a:t>Exclusive offering of Limitless Protein, a key differentiator and top-selling product.</a:t>
            </a:r>
          </a:p>
          <a:p>
            <a:pPr algn="l" marL="561341" indent="-280670" lvl="1">
              <a:lnSpc>
                <a:spcPts val="3640"/>
              </a:lnSpc>
              <a:buFont typeface="Arial"/>
              <a:buChar char="•"/>
            </a:pPr>
            <a:r>
              <a:rPr lang="en-US" sz="2600">
                <a:solidFill>
                  <a:srgbClr val="725C4E"/>
                </a:solidFill>
                <a:latin typeface="Open Sans"/>
                <a:ea typeface="Open Sans"/>
                <a:cs typeface="Open Sans"/>
                <a:sym typeface="Open Sans"/>
              </a:rPr>
              <a:t>Emphasis on high-quality products with clean ingredients, prioritizing customer well-being. </a:t>
            </a:r>
          </a:p>
          <a:p>
            <a:pPr algn="l" marL="561341" indent="-280670" lvl="1">
              <a:lnSpc>
                <a:spcPts val="3640"/>
              </a:lnSpc>
              <a:buFont typeface="Arial"/>
              <a:buChar char="•"/>
            </a:pPr>
            <a:r>
              <a:rPr lang="en-US" sz="2600">
                <a:solidFill>
                  <a:srgbClr val="725C4E"/>
                </a:solidFill>
                <a:latin typeface="Open Sans"/>
                <a:ea typeface="Open Sans"/>
                <a:cs typeface="Open Sans"/>
                <a:sym typeface="Open Sans"/>
              </a:rPr>
              <a:t>Knowledgeable staff who provide personalized recommendations and experiential advice on supplement selection and usage.</a:t>
            </a:r>
          </a:p>
          <a:p>
            <a:pPr algn="l" marL="561341" indent="-280670" lvl="1">
              <a:lnSpc>
                <a:spcPts val="3640"/>
              </a:lnSpc>
              <a:buFont typeface="Arial"/>
              <a:buChar char="•"/>
            </a:pPr>
            <a:r>
              <a:rPr lang="en-US" sz="2600">
                <a:solidFill>
                  <a:srgbClr val="725C4E"/>
                </a:solidFill>
                <a:latin typeface="Open Sans"/>
                <a:ea typeface="Open Sans"/>
                <a:cs typeface="Open Sans"/>
                <a:sym typeface="Open Sans"/>
              </a:rPr>
              <a:t>Additional services include two tanning station in the physical store.</a:t>
            </a:r>
          </a:p>
        </p:txBody>
      </p:sp>
      <p:sp>
        <p:nvSpPr>
          <p:cNvPr name="TextBox 16" id="16"/>
          <p:cNvSpPr txBox="true"/>
          <p:nvPr/>
        </p:nvSpPr>
        <p:spPr>
          <a:xfrm rot="0">
            <a:off x="11846178" y="5419273"/>
            <a:ext cx="3176532" cy="1143035"/>
          </a:xfrm>
          <a:prstGeom prst="rect">
            <a:avLst/>
          </a:prstGeom>
        </p:spPr>
        <p:txBody>
          <a:bodyPr anchor="t" rtlCol="false" tIns="0" lIns="0" bIns="0" rIns="0">
            <a:spAutoFit/>
          </a:bodyPr>
          <a:lstStyle/>
          <a:p>
            <a:pPr algn="l">
              <a:lnSpc>
                <a:spcPts val="8026"/>
              </a:lnSpc>
            </a:pPr>
            <a:r>
              <a:rPr lang="en-US" b="true" sz="8026" spc="-160">
                <a:solidFill>
                  <a:srgbClr val="F9F1E8"/>
                </a:solidFill>
                <a:latin typeface="The Seasons Bold"/>
                <a:ea typeface="The Seasons Bold"/>
                <a:cs typeface="The Seasons Bold"/>
                <a:sym typeface="The Seasons Bold"/>
              </a:rPr>
              <a:t>Zavora</a:t>
            </a:r>
          </a:p>
        </p:txBody>
      </p:sp>
      <p:sp>
        <p:nvSpPr>
          <p:cNvPr name="Freeform 17" id="17"/>
          <p:cNvSpPr/>
          <p:nvPr/>
        </p:nvSpPr>
        <p:spPr>
          <a:xfrm flipH="false" flipV="false" rot="0">
            <a:off x="9144000" y="-46483"/>
            <a:ext cx="9144000" cy="11160147"/>
          </a:xfrm>
          <a:custGeom>
            <a:avLst/>
            <a:gdLst/>
            <a:ahLst/>
            <a:cxnLst/>
            <a:rect r="r" b="b" t="t" l="l"/>
            <a:pathLst>
              <a:path h="11160147" w="9144000">
                <a:moveTo>
                  <a:pt x="0" y="0"/>
                </a:moveTo>
                <a:lnTo>
                  <a:pt x="9144000" y="0"/>
                </a:lnTo>
                <a:lnTo>
                  <a:pt x="9144000" y="11160147"/>
                </a:lnTo>
                <a:lnTo>
                  <a:pt x="0" y="11160147"/>
                </a:lnTo>
                <a:lnTo>
                  <a:pt x="0" y="0"/>
                </a:lnTo>
                <a:close/>
              </a:path>
            </a:pathLst>
          </a:custGeom>
          <a:blipFill>
            <a:blip r:embed="rId8"/>
            <a:stretch>
              <a:fillRect l="-7043" t="-4551" r="0" b="0"/>
            </a:stretch>
          </a:blipFill>
        </p:spPr>
      </p:sp>
      <p:sp>
        <p:nvSpPr>
          <p:cNvPr name="TextBox 18" id="18"/>
          <p:cNvSpPr txBox="true"/>
          <p:nvPr/>
        </p:nvSpPr>
        <p:spPr>
          <a:xfrm rot="0">
            <a:off x="1164160" y="2131578"/>
            <a:ext cx="7541690" cy="690339"/>
          </a:xfrm>
          <a:prstGeom prst="rect">
            <a:avLst/>
          </a:prstGeom>
        </p:spPr>
        <p:txBody>
          <a:bodyPr anchor="t" rtlCol="false" tIns="0" lIns="0" bIns="0" rIns="0">
            <a:spAutoFit/>
          </a:bodyPr>
          <a:lstStyle/>
          <a:p>
            <a:pPr algn="l">
              <a:lnSpc>
                <a:spcPts val="4866"/>
              </a:lnSpc>
            </a:pPr>
            <a:r>
              <a:rPr lang="en-US" b="true" sz="4866" spc="-97">
                <a:solidFill>
                  <a:srgbClr val="422B1C"/>
                </a:solidFill>
                <a:latin typeface="The Seasons Bold"/>
                <a:ea typeface="The Seasons Bold"/>
                <a:cs typeface="The Seasons Bold"/>
                <a:sym typeface="The Seasons Bold"/>
              </a:rPr>
              <a:t>Products &amp; Services</a:t>
            </a:r>
          </a:p>
        </p:txBody>
      </p:sp>
    </p:spTree>
  </p:cSld>
  <p:clrMapOvr>
    <a:masterClrMapping/>
  </p:clrMapOvr>
</p:sld>
</file>

<file path=ppt/slides/slide7.xml><?xml version="1.0" encoding="utf-8"?>
<p:sld xmlns:p="http://schemas.openxmlformats.org/presentationml/2006/main" xmlns:a="http://schemas.openxmlformats.org/drawingml/2006/main">
  <p:cSld>
    <p:bg>
      <p:bgPr>
        <a:solidFill>
          <a:srgbClr val="F9F1E8"/>
        </a:solidFill>
      </p:bgPr>
    </p:bg>
    <p:spTree>
      <p:nvGrpSpPr>
        <p:cNvPr id="1" name=""/>
        <p:cNvGrpSpPr/>
        <p:nvPr/>
      </p:nvGrpSpPr>
      <p:grpSpPr>
        <a:xfrm>
          <a:off x="0" y="0"/>
          <a:ext cx="0" cy="0"/>
          <a:chOff x="0" y="0"/>
          <a:chExt cx="0" cy="0"/>
        </a:xfrm>
      </p:grpSpPr>
      <p:sp>
        <p:nvSpPr>
          <p:cNvPr name="TextBox 2" id="2"/>
          <p:cNvSpPr txBox="true"/>
          <p:nvPr/>
        </p:nvSpPr>
        <p:spPr>
          <a:xfrm rot="0">
            <a:off x="4856717" y="927100"/>
            <a:ext cx="8574566" cy="1053242"/>
          </a:xfrm>
          <a:prstGeom prst="rect">
            <a:avLst/>
          </a:prstGeom>
        </p:spPr>
        <p:txBody>
          <a:bodyPr anchor="t" rtlCol="false" tIns="0" lIns="0" bIns="0" rIns="0">
            <a:spAutoFit/>
          </a:bodyPr>
          <a:lstStyle/>
          <a:p>
            <a:pPr algn="ctr">
              <a:lnSpc>
                <a:spcPts val="7666"/>
              </a:lnSpc>
            </a:pPr>
            <a:r>
              <a:rPr lang="en-US" b="true" sz="7666" spc="-153">
                <a:solidFill>
                  <a:srgbClr val="422B1C"/>
                </a:solidFill>
                <a:latin typeface="The Seasons Bold"/>
                <a:ea typeface="The Seasons Bold"/>
                <a:cs typeface="The Seasons Bold"/>
                <a:sym typeface="The Seasons Bold"/>
              </a:rPr>
              <a:t>Brand audit findings</a:t>
            </a:r>
          </a:p>
        </p:txBody>
      </p:sp>
      <p:grpSp>
        <p:nvGrpSpPr>
          <p:cNvPr name="Group 3" id="3"/>
          <p:cNvGrpSpPr/>
          <p:nvPr/>
        </p:nvGrpSpPr>
        <p:grpSpPr>
          <a:xfrm rot="0">
            <a:off x="7280269" y="3612951"/>
            <a:ext cx="3727461" cy="2170059"/>
            <a:chOff x="0" y="0"/>
            <a:chExt cx="4969948" cy="2893412"/>
          </a:xfrm>
        </p:grpSpPr>
        <p:grpSp>
          <p:nvGrpSpPr>
            <p:cNvPr name="Group 4" id="4"/>
            <p:cNvGrpSpPr/>
            <p:nvPr/>
          </p:nvGrpSpPr>
          <p:grpSpPr>
            <a:xfrm rot="0">
              <a:off x="0" y="0"/>
              <a:ext cx="4969948" cy="2893412"/>
              <a:chOff x="0" y="0"/>
              <a:chExt cx="812800" cy="473197"/>
            </a:xfrm>
          </p:grpSpPr>
          <p:sp>
            <p:nvSpPr>
              <p:cNvPr name="Freeform 5" id="5"/>
              <p:cNvSpPr/>
              <p:nvPr/>
            </p:nvSpPr>
            <p:spPr>
              <a:xfrm flipH="false" flipV="false" rot="0">
                <a:off x="0" y="0"/>
                <a:ext cx="812800" cy="473197"/>
              </a:xfrm>
              <a:custGeom>
                <a:avLst/>
                <a:gdLst/>
                <a:ahLst/>
                <a:cxnLst/>
                <a:rect r="r" b="b" t="t" l="l"/>
                <a:pathLst>
                  <a:path h="473197" w="812800">
                    <a:moveTo>
                      <a:pt x="406400" y="0"/>
                    </a:moveTo>
                    <a:cubicBezTo>
                      <a:pt x="181951" y="0"/>
                      <a:pt x="0" y="105929"/>
                      <a:pt x="0" y="236599"/>
                    </a:cubicBezTo>
                    <a:cubicBezTo>
                      <a:pt x="0" y="367268"/>
                      <a:pt x="181951" y="473197"/>
                      <a:pt x="406400" y="473197"/>
                    </a:cubicBezTo>
                    <a:cubicBezTo>
                      <a:pt x="630849" y="473197"/>
                      <a:pt x="812800" y="367268"/>
                      <a:pt x="812800" y="236599"/>
                    </a:cubicBezTo>
                    <a:cubicBezTo>
                      <a:pt x="812800" y="105929"/>
                      <a:pt x="630849" y="0"/>
                      <a:pt x="406400" y="0"/>
                    </a:cubicBezTo>
                    <a:close/>
                  </a:path>
                </a:pathLst>
              </a:custGeom>
              <a:solidFill>
                <a:srgbClr val="909D7B"/>
              </a:solidFill>
              <a:ln cap="sq">
                <a:noFill/>
                <a:prstDash val="solid"/>
                <a:miter/>
              </a:ln>
            </p:spPr>
          </p:sp>
          <p:sp>
            <p:nvSpPr>
              <p:cNvPr name="TextBox 6" id="6"/>
              <p:cNvSpPr txBox="true"/>
              <p:nvPr/>
            </p:nvSpPr>
            <p:spPr>
              <a:xfrm>
                <a:off x="76200" y="72937"/>
                <a:ext cx="660400" cy="355898"/>
              </a:xfrm>
              <a:prstGeom prst="rect">
                <a:avLst/>
              </a:prstGeom>
            </p:spPr>
            <p:txBody>
              <a:bodyPr anchor="ctr" rtlCol="false" tIns="50800" lIns="50800" bIns="50800" rIns="50800"/>
              <a:lstStyle/>
              <a:p>
                <a:pPr algn="ctr">
                  <a:lnSpc>
                    <a:spcPts val="1491"/>
                  </a:lnSpc>
                </a:pPr>
              </a:p>
            </p:txBody>
          </p:sp>
        </p:grpSp>
        <p:sp>
          <p:nvSpPr>
            <p:cNvPr name="TextBox 7" id="7"/>
            <p:cNvSpPr txBox="true"/>
            <p:nvPr/>
          </p:nvSpPr>
          <p:spPr>
            <a:xfrm rot="0">
              <a:off x="850136" y="714625"/>
              <a:ext cx="3269676" cy="1308841"/>
            </a:xfrm>
            <a:prstGeom prst="rect">
              <a:avLst/>
            </a:prstGeom>
          </p:spPr>
          <p:txBody>
            <a:bodyPr anchor="t" rtlCol="false" tIns="0" lIns="0" bIns="0" rIns="0">
              <a:spAutoFit/>
            </a:bodyPr>
            <a:lstStyle/>
            <a:p>
              <a:pPr algn="ctr">
                <a:lnSpc>
                  <a:spcPts val="4058"/>
                </a:lnSpc>
              </a:pPr>
              <a:r>
                <a:rPr lang="en-US" sz="2898" b="true">
                  <a:solidFill>
                    <a:srgbClr val="FFFFFF"/>
                  </a:solidFill>
                  <a:latin typeface="Open Sans Bold"/>
                  <a:ea typeface="Open Sans Bold"/>
                  <a:cs typeface="Open Sans Bold"/>
                  <a:sym typeface="Open Sans Bold"/>
                </a:rPr>
                <a:t>Impression Marketing</a:t>
              </a:r>
            </a:p>
          </p:txBody>
        </p:sp>
      </p:grpSp>
      <p:grpSp>
        <p:nvGrpSpPr>
          <p:cNvPr name="Group 8" id="8"/>
          <p:cNvGrpSpPr/>
          <p:nvPr/>
        </p:nvGrpSpPr>
        <p:grpSpPr>
          <a:xfrm rot="0">
            <a:off x="7011653" y="7197538"/>
            <a:ext cx="3673599" cy="2138702"/>
            <a:chOff x="0" y="0"/>
            <a:chExt cx="4898133" cy="2851602"/>
          </a:xfrm>
        </p:grpSpPr>
        <p:grpSp>
          <p:nvGrpSpPr>
            <p:cNvPr name="Group 9" id="9"/>
            <p:cNvGrpSpPr/>
            <p:nvPr/>
          </p:nvGrpSpPr>
          <p:grpSpPr>
            <a:xfrm rot="0">
              <a:off x="0" y="0"/>
              <a:ext cx="4898133" cy="2851602"/>
              <a:chOff x="0" y="0"/>
              <a:chExt cx="812800" cy="473197"/>
            </a:xfrm>
          </p:grpSpPr>
          <p:sp>
            <p:nvSpPr>
              <p:cNvPr name="Freeform 10" id="10"/>
              <p:cNvSpPr/>
              <p:nvPr/>
            </p:nvSpPr>
            <p:spPr>
              <a:xfrm flipH="false" flipV="false" rot="0">
                <a:off x="0" y="0"/>
                <a:ext cx="812800" cy="473197"/>
              </a:xfrm>
              <a:custGeom>
                <a:avLst/>
                <a:gdLst/>
                <a:ahLst/>
                <a:cxnLst/>
                <a:rect r="r" b="b" t="t" l="l"/>
                <a:pathLst>
                  <a:path h="473197" w="812800">
                    <a:moveTo>
                      <a:pt x="406400" y="0"/>
                    </a:moveTo>
                    <a:cubicBezTo>
                      <a:pt x="181951" y="0"/>
                      <a:pt x="0" y="105929"/>
                      <a:pt x="0" y="236599"/>
                    </a:cubicBezTo>
                    <a:cubicBezTo>
                      <a:pt x="0" y="367268"/>
                      <a:pt x="181951" y="473197"/>
                      <a:pt x="406400" y="473197"/>
                    </a:cubicBezTo>
                    <a:cubicBezTo>
                      <a:pt x="630849" y="473197"/>
                      <a:pt x="812800" y="367268"/>
                      <a:pt x="812800" y="236599"/>
                    </a:cubicBezTo>
                    <a:cubicBezTo>
                      <a:pt x="812800" y="105929"/>
                      <a:pt x="630849" y="0"/>
                      <a:pt x="406400" y="0"/>
                    </a:cubicBezTo>
                    <a:close/>
                  </a:path>
                </a:pathLst>
              </a:custGeom>
              <a:solidFill>
                <a:srgbClr val="909D7B"/>
              </a:solidFill>
              <a:ln cap="sq">
                <a:noFill/>
                <a:prstDash val="solid"/>
                <a:miter/>
              </a:ln>
            </p:spPr>
          </p:sp>
          <p:sp>
            <p:nvSpPr>
              <p:cNvPr name="TextBox 11" id="11"/>
              <p:cNvSpPr txBox="true"/>
              <p:nvPr/>
            </p:nvSpPr>
            <p:spPr>
              <a:xfrm>
                <a:off x="76200" y="72937"/>
                <a:ext cx="660400" cy="355898"/>
              </a:xfrm>
              <a:prstGeom prst="rect">
                <a:avLst/>
              </a:prstGeom>
            </p:spPr>
            <p:txBody>
              <a:bodyPr anchor="ctr" rtlCol="false" tIns="50800" lIns="50800" bIns="50800" rIns="50800"/>
              <a:lstStyle/>
              <a:p>
                <a:pPr algn="ctr">
                  <a:lnSpc>
                    <a:spcPts val="1491"/>
                  </a:lnSpc>
                </a:pPr>
              </a:p>
            </p:txBody>
          </p:sp>
        </p:grpSp>
        <p:sp>
          <p:nvSpPr>
            <p:cNvPr name="TextBox 12" id="12"/>
            <p:cNvSpPr txBox="true"/>
            <p:nvPr/>
          </p:nvSpPr>
          <p:spPr>
            <a:xfrm rot="0">
              <a:off x="837852" y="96195"/>
              <a:ext cx="3222429" cy="2611587"/>
            </a:xfrm>
            <a:prstGeom prst="rect">
              <a:avLst/>
            </a:prstGeom>
          </p:spPr>
          <p:txBody>
            <a:bodyPr anchor="t" rtlCol="false" tIns="0" lIns="0" bIns="0" rIns="0">
              <a:spAutoFit/>
            </a:bodyPr>
            <a:lstStyle/>
            <a:p>
              <a:pPr algn="ctr">
                <a:lnSpc>
                  <a:spcPts val="3999"/>
                </a:lnSpc>
              </a:pPr>
              <a:r>
                <a:rPr lang="en-US" sz="2856" b="true">
                  <a:solidFill>
                    <a:srgbClr val="FFFFFF"/>
                  </a:solidFill>
                  <a:latin typeface="Open Sans Bold"/>
                  <a:ea typeface="Open Sans Bold"/>
                  <a:cs typeface="Open Sans Bold"/>
                  <a:sym typeface="Open Sans Bold"/>
                </a:rPr>
                <a:t>customer-oriented supplement store</a:t>
              </a:r>
            </a:p>
          </p:txBody>
        </p:sp>
      </p:grpSp>
      <p:grpSp>
        <p:nvGrpSpPr>
          <p:cNvPr name="Group 13" id="13"/>
          <p:cNvGrpSpPr/>
          <p:nvPr/>
        </p:nvGrpSpPr>
        <p:grpSpPr>
          <a:xfrm rot="0">
            <a:off x="1504626" y="3354125"/>
            <a:ext cx="4616619" cy="2687710"/>
            <a:chOff x="0" y="0"/>
            <a:chExt cx="6155492" cy="3583613"/>
          </a:xfrm>
        </p:grpSpPr>
        <p:grpSp>
          <p:nvGrpSpPr>
            <p:cNvPr name="Group 14" id="14"/>
            <p:cNvGrpSpPr/>
            <p:nvPr/>
          </p:nvGrpSpPr>
          <p:grpSpPr>
            <a:xfrm rot="0">
              <a:off x="0" y="0"/>
              <a:ext cx="6155492" cy="3583613"/>
              <a:chOff x="0" y="0"/>
              <a:chExt cx="812800" cy="473197"/>
            </a:xfrm>
          </p:grpSpPr>
          <p:sp>
            <p:nvSpPr>
              <p:cNvPr name="Freeform 15" id="15"/>
              <p:cNvSpPr/>
              <p:nvPr/>
            </p:nvSpPr>
            <p:spPr>
              <a:xfrm flipH="false" flipV="false" rot="0">
                <a:off x="0" y="0"/>
                <a:ext cx="812800" cy="473197"/>
              </a:xfrm>
              <a:custGeom>
                <a:avLst/>
                <a:gdLst/>
                <a:ahLst/>
                <a:cxnLst/>
                <a:rect r="r" b="b" t="t" l="l"/>
                <a:pathLst>
                  <a:path h="473197" w="812800">
                    <a:moveTo>
                      <a:pt x="406400" y="0"/>
                    </a:moveTo>
                    <a:cubicBezTo>
                      <a:pt x="181951" y="0"/>
                      <a:pt x="0" y="105929"/>
                      <a:pt x="0" y="236599"/>
                    </a:cubicBezTo>
                    <a:cubicBezTo>
                      <a:pt x="0" y="367268"/>
                      <a:pt x="181951" y="473197"/>
                      <a:pt x="406400" y="473197"/>
                    </a:cubicBezTo>
                    <a:cubicBezTo>
                      <a:pt x="630849" y="473197"/>
                      <a:pt x="812800" y="367268"/>
                      <a:pt x="812800" y="236599"/>
                    </a:cubicBezTo>
                    <a:cubicBezTo>
                      <a:pt x="812800" y="105929"/>
                      <a:pt x="630849" y="0"/>
                      <a:pt x="406400" y="0"/>
                    </a:cubicBezTo>
                    <a:close/>
                  </a:path>
                </a:pathLst>
              </a:custGeom>
              <a:solidFill>
                <a:srgbClr val="FFFFFF"/>
              </a:solidFill>
              <a:ln cap="sq">
                <a:noFill/>
                <a:prstDash val="solid"/>
                <a:miter/>
              </a:ln>
            </p:spPr>
          </p:sp>
          <p:sp>
            <p:nvSpPr>
              <p:cNvPr name="TextBox 16" id="16"/>
              <p:cNvSpPr txBox="true"/>
              <p:nvPr/>
            </p:nvSpPr>
            <p:spPr>
              <a:xfrm>
                <a:off x="76200" y="72937"/>
                <a:ext cx="660400" cy="355898"/>
              </a:xfrm>
              <a:prstGeom prst="rect">
                <a:avLst/>
              </a:prstGeom>
            </p:spPr>
            <p:txBody>
              <a:bodyPr anchor="ctr" rtlCol="false" tIns="50800" lIns="50800" bIns="50800" rIns="50800"/>
              <a:lstStyle/>
              <a:p>
                <a:pPr algn="ctr">
                  <a:lnSpc>
                    <a:spcPts val="1491"/>
                  </a:lnSpc>
                </a:pPr>
              </a:p>
            </p:txBody>
          </p:sp>
        </p:grpSp>
        <p:sp>
          <p:nvSpPr>
            <p:cNvPr name="TextBox 17" id="17"/>
            <p:cNvSpPr txBox="true"/>
            <p:nvPr/>
          </p:nvSpPr>
          <p:spPr>
            <a:xfrm rot="0">
              <a:off x="1052930" y="949995"/>
              <a:ext cx="4049632" cy="1616948"/>
            </a:xfrm>
            <a:prstGeom prst="rect">
              <a:avLst/>
            </a:prstGeom>
          </p:spPr>
          <p:txBody>
            <a:bodyPr anchor="t" rtlCol="false" tIns="0" lIns="0" bIns="0" rIns="0">
              <a:spAutoFit/>
            </a:bodyPr>
            <a:lstStyle/>
            <a:p>
              <a:pPr algn="ctr">
                <a:lnSpc>
                  <a:spcPts val="5026"/>
                </a:lnSpc>
              </a:pPr>
              <a:r>
                <a:rPr lang="en-US" sz="3590" b="true">
                  <a:solidFill>
                    <a:srgbClr val="422B1C"/>
                  </a:solidFill>
                  <a:latin typeface="Open Sans Bold"/>
                  <a:ea typeface="Open Sans Bold"/>
                  <a:cs typeface="Open Sans Bold"/>
                  <a:sym typeface="Open Sans Bold"/>
                </a:rPr>
                <a:t>Owners network</a:t>
              </a:r>
            </a:p>
          </p:txBody>
        </p:sp>
      </p:grpSp>
      <p:grpSp>
        <p:nvGrpSpPr>
          <p:cNvPr name="Group 18" id="18"/>
          <p:cNvGrpSpPr/>
          <p:nvPr/>
        </p:nvGrpSpPr>
        <p:grpSpPr>
          <a:xfrm rot="0">
            <a:off x="11947178" y="3400261"/>
            <a:ext cx="4458125" cy="2595438"/>
            <a:chOff x="0" y="0"/>
            <a:chExt cx="5944167" cy="3460584"/>
          </a:xfrm>
        </p:grpSpPr>
        <p:grpSp>
          <p:nvGrpSpPr>
            <p:cNvPr name="Group 19" id="19"/>
            <p:cNvGrpSpPr/>
            <p:nvPr/>
          </p:nvGrpSpPr>
          <p:grpSpPr>
            <a:xfrm rot="0">
              <a:off x="0" y="0"/>
              <a:ext cx="5944167" cy="3460584"/>
              <a:chOff x="0" y="0"/>
              <a:chExt cx="812800" cy="473197"/>
            </a:xfrm>
          </p:grpSpPr>
          <p:sp>
            <p:nvSpPr>
              <p:cNvPr name="Freeform 20" id="20"/>
              <p:cNvSpPr/>
              <p:nvPr/>
            </p:nvSpPr>
            <p:spPr>
              <a:xfrm flipH="false" flipV="false" rot="0">
                <a:off x="0" y="0"/>
                <a:ext cx="812800" cy="473197"/>
              </a:xfrm>
              <a:custGeom>
                <a:avLst/>
                <a:gdLst/>
                <a:ahLst/>
                <a:cxnLst/>
                <a:rect r="r" b="b" t="t" l="l"/>
                <a:pathLst>
                  <a:path h="473197" w="812800">
                    <a:moveTo>
                      <a:pt x="406400" y="0"/>
                    </a:moveTo>
                    <a:cubicBezTo>
                      <a:pt x="181951" y="0"/>
                      <a:pt x="0" y="105929"/>
                      <a:pt x="0" y="236599"/>
                    </a:cubicBezTo>
                    <a:cubicBezTo>
                      <a:pt x="0" y="367268"/>
                      <a:pt x="181951" y="473197"/>
                      <a:pt x="406400" y="473197"/>
                    </a:cubicBezTo>
                    <a:cubicBezTo>
                      <a:pt x="630849" y="473197"/>
                      <a:pt x="812800" y="367268"/>
                      <a:pt x="812800" y="236599"/>
                    </a:cubicBezTo>
                    <a:cubicBezTo>
                      <a:pt x="812800" y="105929"/>
                      <a:pt x="630849" y="0"/>
                      <a:pt x="406400" y="0"/>
                    </a:cubicBezTo>
                    <a:close/>
                  </a:path>
                </a:pathLst>
              </a:custGeom>
              <a:solidFill>
                <a:srgbClr val="FFFFFF"/>
              </a:solidFill>
              <a:ln cap="sq">
                <a:noFill/>
                <a:prstDash val="solid"/>
                <a:miter/>
              </a:ln>
            </p:spPr>
          </p:sp>
          <p:sp>
            <p:nvSpPr>
              <p:cNvPr name="TextBox 21" id="21"/>
              <p:cNvSpPr txBox="true"/>
              <p:nvPr/>
            </p:nvSpPr>
            <p:spPr>
              <a:xfrm>
                <a:off x="76200" y="72937"/>
                <a:ext cx="660400" cy="355898"/>
              </a:xfrm>
              <a:prstGeom prst="rect">
                <a:avLst/>
              </a:prstGeom>
            </p:spPr>
            <p:txBody>
              <a:bodyPr anchor="ctr" rtlCol="false" tIns="50800" lIns="50800" bIns="50800" rIns="50800"/>
              <a:lstStyle/>
              <a:p>
                <a:pPr algn="ctr">
                  <a:lnSpc>
                    <a:spcPts val="1491"/>
                  </a:lnSpc>
                </a:pPr>
              </a:p>
            </p:txBody>
          </p:sp>
        </p:grpSp>
        <p:sp>
          <p:nvSpPr>
            <p:cNvPr name="TextBox 22" id="22"/>
            <p:cNvSpPr txBox="true"/>
            <p:nvPr/>
          </p:nvSpPr>
          <p:spPr>
            <a:xfrm rot="0">
              <a:off x="526737" y="307156"/>
              <a:ext cx="4927385" cy="2361433"/>
            </a:xfrm>
            <a:prstGeom prst="rect">
              <a:avLst/>
            </a:prstGeom>
          </p:spPr>
          <p:txBody>
            <a:bodyPr anchor="t" rtlCol="false" tIns="0" lIns="0" bIns="0" rIns="0">
              <a:spAutoFit/>
            </a:bodyPr>
            <a:lstStyle/>
            <a:p>
              <a:pPr algn="ctr">
                <a:lnSpc>
                  <a:spcPts val="4853"/>
                </a:lnSpc>
              </a:pPr>
              <a:r>
                <a:rPr lang="en-US" sz="3466" b="true">
                  <a:solidFill>
                    <a:srgbClr val="422B1C"/>
                  </a:solidFill>
                  <a:latin typeface="Open Sans Bold"/>
                  <a:ea typeface="Open Sans Bold"/>
                  <a:cs typeface="Open Sans Bold"/>
                  <a:sym typeface="Open Sans Bold"/>
                </a:rPr>
                <a:t>High dependency on sponsored ads</a:t>
              </a:r>
            </a:p>
          </p:txBody>
        </p:sp>
      </p:grpSp>
      <p:grpSp>
        <p:nvGrpSpPr>
          <p:cNvPr name="Group 23" id="23"/>
          <p:cNvGrpSpPr/>
          <p:nvPr/>
        </p:nvGrpSpPr>
        <p:grpSpPr>
          <a:xfrm rot="0">
            <a:off x="12704773" y="7197538"/>
            <a:ext cx="3700530" cy="2154380"/>
            <a:chOff x="0" y="0"/>
            <a:chExt cx="4934041" cy="2872507"/>
          </a:xfrm>
        </p:grpSpPr>
        <p:grpSp>
          <p:nvGrpSpPr>
            <p:cNvPr name="Group 24" id="24"/>
            <p:cNvGrpSpPr/>
            <p:nvPr/>
          </p:nvGrpSpPr>
          <p:grpSpPr>
            <a:xfrm rot="0">
              <a:off x="0" y="0"/>
              <a:ext cx="4934041" cy="2872507"/>
              <a:chOff x="0" y="0"/>
              <a:chExt cx="812800" cy="473197"/>
            </a:xfrm>
          </p:grpSpPr>
          <p:sp>
            <p:nvSpPr>
              <p:cNvPr name="Freeform 25" id="25"/>
              <p:cNvSpPr/>
              <p:nvPr/>
            </p:nvSpPr>
            <p:spPr>
              <a:xfrm flipH="false" flipV="false" rot="0">
                <a:off x="0" y="0"/>
                <a:ext cx="812800" cy="473197"/>
              </a:xfrm>
              <a:custGeom>
                <a:avLst/>
                <a:gdLst/>
                <a:ahLst/>
                <a:cxnLst/>
                <a:rect r="r" b="b" t="t" l="l"/>
                <a:pathLst>
                  <a:path h="473197" w="812800">
                    <a:moveTo>
                      <a:pt x="406400" y="0"/>
                    </a:moveTo>
                    <a:cubicBezTo>
                      <a:pt x="181951" y="0"/>
                      <a:pt x="0" y="105929"/>
                      <a:pt x="0" y="236599"/>
                    </a:cubicBezTo>
                    <a:cubicBezTo>
                      <a:pt x="0" y="367268"/>
                      <a:pt x="181951" y="473197"/>
                      <a:pt x="406400" y="473197"/>
                    </a:cubicBezTo>
                    <a:cubicBezTo>
                      <a:pt x="630849" y="473197"/>
                      <a:pt x="812800" y="367268"/>
                      <a:pt x="812800" y="236599"/>
                    </a:cubicBezTo>
                    <a:cubicBezTo>
                      <a:pt x="812800" y="105929"/>
                      <a:pt x="630849" y="0"/>
                      <a:pt x="406400" y="0"/>
                    </a:cubicBezTo>
                    <a:close/>
                  </a:path>
                </a:pathLst>
              </a:custGeom>
              <a:solidFill>
                <a:srgbClr val="909D7B"/>
              </a:solidFill>
              <a:ln cap="sq">
                <a:noFill/>
                <a:prstDash val="solid"/>
                <a:miter/>
              </a:ln>
            </p:spPr>
          </p:sp>
          <p:sp>
            <p:nvSpPr>
              <p:cNvPr name="TextBox 26" id="26"/>
              <p:cNvSpPr txBox="true"/>
              <p:nvPr/>
            </p:nvSpPr>
            <p:spPr>
              <a:xfrm>
                <a:off x="76200" y="72937"/>
                <a:ext cx="660400" cy="355898"/>
              </a:xfrm>
              <a:prstGeom prst="rect">
                <a:avLst/>
              </a:prstGeom>
            </p:spPr>
            <p:txBody>
              <a:bodyPr anchor="ctr" rtlCol="false" tIns="50800" lIns="50800" bIns="50800" rIns="50800"/>
              <a:lstStyle/>
              <a:p>
                <a:pPr algn="ctr">
                  <a:lnSpc>
                    <a:spcPts val="1491"/>
                  </a:lnSpc>
                </a:pPr>
              </a:p>
            </p:txBody>
          </p:sp>
        </p:grpSp>
        <p:sp>
          <p:nvSpPr>
            <p:cNvPr name="TextBox 27" id="27"/>
            <p:cNvSpPr txBox="true"/>
            <p:nvPr/>
          </p:nvSpPr>
          <p:spPr>
            <a:xfrm rot="0">
              <a:off x="843316" y="422752"/>
              <a:ext cx="3246052" cy="1969853"/>
            </a:xfrm>
            <a:prstGeom prst="rect">
              <a:avLst/>
            </a:prstGeom>
          </p:spPr>
          <p:txBody>
            <a:bodyPr anchor="t" rtlCol="false" tIns="0" lIns="0" bIns="0" rIns="0">
              <a:spAutoFit/>
            </a:bodyPr>
            <a:lstStyle/>
            <a:p>
              <a:pPr algn="ctr">
                <a:lnSpc>
                  <a:spcPts val="4028"/>
                </a:lnSpc>
              </a:pPr>
              <a:r>
                <a:rPr lang="en-US" sz="2877" b="true">
                  <a:solidFill>
                    <a:srgbClr val="FFFFFF"/>
                  </a:solidFill>
                  <a:latin typeface="Open Sans Bold"/>
                  <a:ea typeface="Open Sans Bold"/>
                  <a:cs typeface="Open Sans Bold"/>
                  <a:sym typeface="Open Sans Bold"/>
                </a:rPr>
                <a:t>Limitless protein powder</a:t>
              </a:r>
            </a:p>
          </p:txBody>
        </p:sp>
      </p:grpSp>
      <p:grpSp>
        <p:nvGrpSpPr>
          <p:cNvPr name="Group 28" id="28"/>
          <p:cNvGrpSpPr/>
          <p:nvPr/>
        </p:nvGrpSpPr>
        <p:grpSpPr>
          <a:xfrm rot="0">
            <a:off x="1192878" y="7197538"/>
            <a:ext cx="4616619" cy="2060762"/>
            <a:chOff x="0" y="0"/>
            <a:chExt cx="6155492" cy="2747682"/>
          </a:xfrm>
        </p:grpSpPr>
        <p:grpSp>
          <p:nvGrpSpPr>
            <p:cNvPr name="Group 29" id="29"/>
            <p:cNvGrpSpPr/>
            <p:nvPr/>
          </p:nvGrpSpPr>
          <p:grpSpPr>
            <a:xfrm rot="0">
              <a:off x="0" y="0"/>
              <a:ext cx="6155492" cy="2747682"/>
              <a:chOff x="0" y="0"/>
              <a:chExt cx="812800" cy="362817"/>
            </a:xfrm>
          </p:grpSpPr>
          <p:sp>
            <p:nvSpPr>
              <p:cNvPr name="Freeform 30" id="30"/>
              <p:cNvSpPr/>
              <p:nvPr/>
            </p:nvSpPr>
            <p:spPr>
              <a:xfrm flipH="false" flipV="false" rot="0">
                <a:off x="0" y="0"/>
                <a:ext cx="812800" cy="362817"/>
              </a:xfrm>
              <a:custGeom>
                <a:avLst/>
                <a:gdLst/>
                <a:ahLst/>
                <a:cxnLst/>
                <a:rect r="r" b="b" t="t" l="l"/>
                <a:pathLst>
                  <a:path h="362817" w="812800">
                    <a:moveTo>
                      <a:pt x="406400" y="0"/>
                    </a:moveTo>
                    <a:cubicBezTo>
                      <a:pt x="181951" y="0"/>
                      <a:pt x="0" y="81219"/>
                      <a:pt x="0" y="181408"/>
                    </a:cubicBezTo>
                    <a:cubicBezTo>
                      <a:pt x="0" y="281598"/>
                      <a:pt x="181951" y="362817"/>
                      <a:pt x="406400" y="362817"/>
                    </a:cubicBezTo>
                    <a:cubicBezTo>
                      <a:pt x="630849" y="362817"/>
                      <a:pt x="812800" y="281598"/>
                      <a:pt x="812800" y="181408"/>
                    </a:cubicBezTo>
                    <a:cubicBezTo>
                      <a:pt x="812800" y="81219"/>
                      <a:pt x="630849" y="0"/>
                      <a:pt x="406400" y="0"/>
                    </a:cubicBezTo>
                    <a:close/>
                  </a:path>
                </a:pathLst>
              </a:custGeom>
              <a:solidFill>
                <a:srgbClr val="FFFFFF"/>
              </a:solidFill>
              <a:ln cap="sq">
                <a:noFill/>
                <a:prstDash val="solid"/>
                <a:miter/>
              </a:ln>
            </p:spPr>
          </p:sp>
          <p:sp>
            <p:nvSpPr>
              <p:cNvPr name="TextBox 31" id="31"/>
              <p:cNvSpPr txBox="true"/>
              <p:nvPr/>
            </p:nvSpPr>
            <p:spPr>
              <a:xfrm>
                <a:off x="76200" y="62589"/>
                <a:ext cx="660400" cy="266214"/>
              </a:xfrm>
              <a:prstGeom prst="rect">
                <a:avLst/>
              </a:prstGeom>
            </p:spPr>
            <p:txBody>
              <a:bodyPr anchor="ctr" rtlCol="false" tIns="50800" lIns="50800" bIns="50800" rIns="50800"/>
              <a:lstStyle/>
              <a:p>
                <a:pPr algn="ctr">
                  <a:lnSpc>
                    <a:spcPts val="1491"/>
                  </a:lnSpc>
                </a:pPr>
              </a:p>
            </p:txBody>
          </p:sp>
        </p:grpSp>
        <p:sp>
          <p:nvSpPr>
            <p:cNvPr name="TextBox 32" id="32"/>
            <p:cNvSpPr txBox="true"/>
            <p:nvPr/>
          </p:nvSpPr>
          <p:spPr>
            <a:xfrm rot="0">
              <a:off x="1052930" y="949995"/>
              <a:ext cx="4049632" cy="781017"/>
            </a:xfrm>
            <a:prstGeom prst="rect">
              <a:avLst/>
            </a:prstGeom>
          </p:spPr>
          <p:txBody>
            <a:bodyPr anchor="t" rtlCol="false" tIns="0" lIns="0" bIns="0" rIns="0">
              <a:spAutoFit/>
            </a:bodyPr>
            <a:lstStyle/>
            <a:p>
              <a:pPr algn="ctr">
                <a:lnSpc>
                  <a:spcPts val="5026"/>
                </a:lnSpc>
              </a:pPr>
              <a:r>
                <a:rPr lang="en-US" sz="3590" b="true">
                  <a:solidFill>
                    <a:srgbClr val="422B1C"/>
                  </a:solidFill>
                  <a:latin typeface="Open Sans Bold"/>
                  <a:ea typeface="Open Sans Bold"/>
                  <a:cs typeface="Open Sans Bold"/>
                  <a:sym typeface="Open Sans Bold"/>
                </a:rPr>
                <a:t>Strong colors</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9F1E8"/>
        </a:solidFill>
      </p:bgPr>
    </p:bg>
    <p:spTree>
      <p:nvGrpSpPr>
        <p:cNvPr id="1" name=""/>
        <p:cNvGrpSpPr/>
        <p:nvPr/>
      </p:nvGrpSpPr>
      <p:grpSpPr>
        <a:xfrm>
          <a:off x="0" y="0"/>
          <a:ext cx="0" cy="0"/>
          <a:chOff x="0" y="0"/>
          <a:chExt cx="0" cy="0"/>
        </a:xfrm>
      </p:grpSpPr>
      <p:grpSp>
        <p:nvGrpSpPr>
          <p:cNvPr name="Group 2" id="2"/>
          <p:cNvGrpSpPr/>
          <p:nvPr/>
        </p:nvGrpSpPr>
        <p:grpSpPr>
          <a:xfrm rot="0">
            <a:off x="3184224" y="2714252"/>
            <a:ext cx="4721959" cy="6544048"/>
            <a:chOff x="0" y="0"/>
            <a:chExt cx="6295945" cy="8725397"/>
          </a:xfrm>
        </p:grpSpPr>
        <p:pic>
          <p:nvPicPr>
            <p:cNvPr name="Picture 3" id="3"/>
            <p:cNvPicPr>
              <a:picLocks noChangeAspect="true"/>
            </p:cNvPicPr>
            <p:nvPr/>
          </p:nvPicPr>
          <p:blipFill>
            <a:blip r:embed="rId2"/>
            <a:srcRect l="1895" t="0" r="1895" b="0"/>
            <a:stretch>
              <a:fillRect/>
            </a:stretch>
          </p:blipFill>
          <p:spPr>
            <a:xfrm flipH="false" flipV="false">
              <a:off x="0" y="0"/>
              <a:ext cx="6295945" cy="8725397"/>
            </a:xfrm>
            <a:prstGeom prst="rect">
              <a:avLst/>
            </a:prstGeom>
          </p:spPr>
        </p:pic>
      </p:grpSp>
      <p:sp>
        <p:nvSpPr>
          <p:cNvPr name="TextBox 4" id="4"/>
          <p:cNvSpPr txBox="true"/>
          <p:nvPr/>
        </p:nvSpPr>
        <p:spPr>
          <a:xfrm rot="0">
            <a:off x="1028700" y="569778"/>
            <a:ext cx="12673266" cy="1051195"/>
          </a:xfrm>
          <a:prstGeom prst="rect">
            <a:avLst/>
          </a:prstGeom>
        </p:spPr>
        <p:txBody>
          <a:bodyPr anchor="t" rtlCol="false" tIns="0" lIns="0" bIns="0" rIns="0">
            <a:spAutoFit/>
          </a:bodyPr>
          <a:lstStyle/>
          <a:p>
            <a:pPr algn="l">
              <a:lnSpc>
                <a:spcPts val="7666"/>
              </a:lnSpc>
            </a:pPr>
            <a:r>
              <a:rPr lang="en-US" b="true" sz="7666" spc="-153">
                <a:solidFill>
                  <a:srgbClr val="422B1C"/>
                </a:solidFill>
                <a:latin typeface="The Seasons Bold"/>
                <a:ea typeface="The Seasons Bold"/>
                <a:cs typeface="The Seasons Bold"/>
                <a:sym typeface="The Seasons Bold"/>
              </a:rPr>
              <a:t>Impression Marketing</a:t>
            </a:r>
          </a:p>
        </p:txBody>
      </p:sp>
      <p:grpSp>
        <p:nvGrpSpPr>
          <p:cNvPr name="Group 5" id="5"/>
          <p:cNvGrpSpPr/>
          <p:nvPr/>
        </p:nvGrpSpPr>
        <p:grpSpPr>
          <a:xfrm rot="0">
            <a:off x="10748810" y="2714252"/>
            <a:ext cx="4721959" cy="6544048"/>
            <a:chOff x="0" y="0"/>
            <a:chExt cx="6295945" cy="8725397"/>
          </a:xfrm>
        </p:grpSpPr>
        <p:pic>
          <p:nvPicPr>
            <p:cNvPr name="Picture 6" id="6"/>
            <p:cNvPicPr>
              <a:picLocks noChangeAspect="true"/>
            </p:cNvPicPr>
            <p:nvPr/>
          </p:nvPicPr>
          <p:blipFill>
            <a:blip r:embed="rId3"/>
            <a:srcRect l="1895" t="0" r="1895" b="0"/>
            <a:stretch>
              <a:fillRect/>
            </a:stretch>
          </p:blipFill>
          <p:spPr>
            <a:xfrm flipH="false" flipV="false">
              <a:off x="0" y="0"/>
              <a:ext cx="6295945" cy="8725397"/>
            </a:xfrm>
            <a:prstGeom prst="rect">
              <a:avLst/>
            </a:prstGeom>
          </p:spPr>
        </p:pic>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9F1E8"/>
        </a:solidFill>
      </p:bgPr>
    </p:bg>
    <p:spTree>
      <p:nvGrpSpPr>
        <p:cNvPr id="1" name=""/>
        <p:cNvGrpSpPr/>
        <p:nvPr/>
      </p:nvGrpSpPr>
      <p:grpSpPr>
        <a:xfrm>
          <a:off x="0" y="0"/>
          <a:ext cx="0" cy="0"/>
          <a:chOff x="0" y="0"/>
          <a:chExt cx="0" cy="0"/>
        </a:xfrm>
      </p:grpSpPr>
      <p:grpSp>
        <p:nvGrpSpPr>
          <p:cNvPr name="Group 2" id="2"/>
          <p:cNvGrpSpPr/>
          <p:nvPr/>
        </p:nvGrpSpPr>
        <p:grpSpPr>
          <a:xfrm rot="0">
            <a:off x="28575" y="2848663"/>
            <a:ext cx="3656041" cy="5715000"/>
            <a:chOff x="0" y="0"/>
            <a:chExt cx="4874721" cy="7620000"/>
          </a:xfrm>
        </p:grpSpPr>
        <p:pic>
          <p:nvPicPr>
            <p:cNvPr name="Picture 3" id="3"/>
            <p:cNvPicPr>
              <a:picLocks noChangeAspect="true"/>
            </p:cNvPicPr>
            <p:nvPr/>
          </p:nvPicPr>
          <p:blipFill>
            <a:blip r:embed="rId2"/>
            <a:srcRect l="7351" t="0" r="7351" b="0"/>
            <a:stretch>
              <a:fillRect/>
            </a:stretch>
          </p:blipFill>
          <p:spPr>
            <a:xfrm flipH="false" flipV="false">
              <a:off x="0" y="0"/>
              <a:ext cx="4874721" cy="7620000"/>
            </a:xfrm>
            <a:prstGeom prst="rect">
              <a:avLst/>
            </a:prstGeom>
          </p:spPr>
        </p:pic>
      </p:grpSp>
      <p:grpSp>
        <p:nvGrpSpPr>
          <p:cNvPr name="Group 4" id="4"/>
          <p:cNvGrpSpPr/>
          <p:nvPr/>
        </p:nvGrpSpPr>
        <p:grpSpPr>
          <a:xfrm rot="0">
            <a:off x="4745256" y="7388525"/>
            <a:ext cx="5147192" cy="2643736"/>
            <a:chOff x="0" y="0"/>
            <a:chExt cx="6862922" cy="3524982"/>
          </a:xfrm>
        </p:grpSpPr>
        <p:pic>
          <p:nvPicPr>
            <p:cNvPr name="Picture 5" id="5"/>
            <p:cNvPicPr>
              <a:picLocks noChangeAspect="true"/>
            </p:cNvPicPr>
            <p:nvPr/>
          </p:nvPicPr>
          <p:blipFill>
            <a:blip r:embed="rId3"/>
            <a:srcRect l="0" t="15758" r="0" b="15758"/>
            <a:stretch>
              <a:fillRect/>
            </a:stretch>
          </p:blipFill>
          <p:spPr>
            <a:xfrm flipH="false" flipV="false">
              <a:off x="0" y="0"/>
              <a:ext cx="6862922" cy="3524982"/>
            </a:xfrm>
            <a:prstGeom prst="rect">
              <a:avLst/>
            </a:prstGeom>
          </p:spPr>
        </p:pic>
      </p:grpSp>
      <p:grpSp>
        <p:nvGrpSpPr>
          <p:cNvPr name="Group 6" id="6"/>
          <p:cNvGrpSpPr/>
          <p:nvPr/>
        </p:nvGrpSpPr>
        <p:grpSpPr>
          <a:xfrm rot="0">
            <a:off x="10302213" y="7388525"/>
            <a:ext cx="6957087" cy="2643736"/>
            <a:chOff x="0" y="0"/>
            <a:chExt cx="9276116" cy="3524982"/>
          </a:xfrm>
        </p:grpSpPr>
        <p:pic>
          <p:nvPicPr>
            <p:cNvPr name="Picture 7" id="7"/>
            <p:cNvPicPr>
              <a:picLocks noChangeAspect="true"/>
            </p:cNvPicPr>
            <p:nvPr/>
          </p:nvPicPr>
          <p:blipFill>
            <a:blip r:embed="rId4"/>
            <a:srcRect l="0" t="24666" r="0" b="24666"/>
            <a:stretch>
              <a:fillRect/>
            </a:stretch>
          </p:blipFill>
          <p:spPr>
            <a:xfrm flipH="false" flipV="false">
              <a:off x="0" y="0"/>
              <a:ext cx="9276116" cy="3524982"/>
            </a:xfrm>
            <a:prstGeom prst="rect">
              <a:avLst/>
            </a:prstGeom>
          </p:spPr>
        </p:pic>
      </p:grpSp>
      <p:sp>
        <p:nvSpPr>
          <p:cNvPr name="TextBox 8" id="8"/>
          <p:cNvSpPr txBox="true"/>
          <p:nvPr/>
        </p:nvSpPr>
        <p:spPr>
          <a:xfrm rot="0">
            <a:off x="683671" y="300657"/>
            <a:ext cx="13644436" cy="2023144"/>
          </a:xfrm>
          <a:prstGeom prst="rect">
            <a:avLst/>
          </a:prstGeom>
        </p:spPr>
        <p:txBody>
          <a:bodyPr anchor="t" rtlCol="false" tIns="0" lIns="0" bIns="0" rIns="0">
            <a:spAutoFit/>
          </a:bodyPr>
          <a:lstStyle/>
          <a:p>
            <a:pPr algn="l">
              <a:lnSpc>
                <a:spcPts val="7666"/>
              </a:lnSpc>
            </a:pPr>
            <a:r>
              <a:rPr lang="en-US" sz="7666" spc="-153" b="true">
                <a:solidFill>
                  <a:srgbClr val="422B1C"/>
                </a:solidFill>
                <a:latin typeface="The Seasons Bold"/>
                <a:ea typeface="The Seasons Bold"/>
                <a:cs typeface="The Seasons Bold"/>
                <a:sym typeface="The Seasons Bold"/>
              </a:rPr>
              <a:t>Planogram - well implemented</a:t>
            </a:r>
          </a:p>
          <a:p>
            <a:pPr algn="l">
              <a:lnSpc>
                <a:spcPts val="7666"/>
              </a:lnSpc>
            </a:pPr>
          </a:p>
        </p:txBody>
      </p:sp>
      <p:grpSp>
        <p:nvGrpSpPr>
          <p:cNvPr name="Group 9" id="9"/>
          <p:cNvGrpSpPr/>
          <p:nvPr/>
        </p:nvGrpSpPr>
        <p:grpSpPr>
          <a:xfrm rot="0">
            <a:off x="4745256" y="1459761"/>
            <a:ext cx="3656041" cy="5715000"/>
            <a:chOff x="0" y="0"/>
            <a:chExt cx="4874721" cy="7620000"/>
          </a:xfrm>
        </p:grpSpPr>
        <p:pic>
          <p:nvPicPr>
            <p:cNvPr name="Picture 10" id="10"/>
            <p:cNvPicPr>
              <a:picLocks noChangeAspect="true"/>
            </p:cNvPicPr>
            <p:nvPr/>
          </p:nvPicPr>
          <p:blipFill>
            <a:blip r:embed="rId5"/>
            <a:srcRect l="7351" t="0" r="7351" b="0"/>
            <a:stretch>
              <a:fillRect/>
            </a:stretch>
          </p:blipFill>
          <p:spPr>
            <a:xfrm flipH="false" flipV="false">
              <a:off x="0" y="0"/>
              <a:ext cx="4874721" cy="7620000"/>
            </a:xfrm>
            <a:prstGeom prst="rect">
              <a:avLst/>
            </a:prstGeom>
          </p:spPr>
        </p:pic>
      </p:grpSp>
      <p:grpSp>
        <p:nvGrpSpPr>
          <p:cNvPr name="Group 11" id="11"/>
          <p:cNvGrpSpPr/>
          <p:nvPr/>
        </p:nvGrpSpPr>
        <p:grpSpPr>
          <a:xfrm rot="0">
            <a:off x="9172822" y="1459761"/>
            <a:ext cx="3656041" cy="5715000"/>
            <a:chOff x="0" y="0"/>
            <a:chExt cx="4874721" cy="7620000"/>
          </a:xfrm>
        </p:grpSpPr>
        <p:pic>
          <p:nvPicPr>
            <p:cNvPr name="Picture 12" id="12"/>
            <p:cNvPicPr>
              <a:picLocks noChangeAspect="true"/>
            </p:cNvPicPr>
            <p:nvPr/>
          </p:nvPicPr>
          <p:blipFill>
            <a:blip r:embed="rId6"/>
            <a:srcRect l="26010" t="0" r="26010" b="0"/>
            <a:stretch>
              <a:fillRect/>
            </a:stretch>
          </p:blipFill>
          <p:spPr>
            <a:xfrm flipH="false" flipV="false">
              <a:off x="0" y="0"/>
              <a:ext cx="4874721" cy="7620000"/>
            </a:xfrm>
            <a:prstGeom prst="rect">
              <a:avLst/>
            </a:prstGeom>
          </p:spPr>
        </p:pic>
      </p:grpSp>
      <p:grpSp>
        <p:nvGrpSpPr>
          <p:cNvPr name="Group 13" id="13"/>
          <p:cNvGrpSpPr/>
          <p:nvPr/>
        </p:nvGrpSpPr>
        <p:grpSpPr>
          <a:xfrm rot="0">
            <a:off x="13603259" y="1459761"/>
            <a:ext cx="3656041" cy="5715000"/>
            <a:chOff x="0" y="0"/>
            <a:chExt cx="4874721" cy="7620000"/>
          </a:xfrm>
        </p:grpSpPr>
        <p:pic>
          <p:nvPicPr>
            <p:cNvPr name="Picture 14" id="14"/>
            <p:cNvPicPr>
              <a:picLocks noChangeAspect="true"/>
            </p:cNvPicPr>
            <p:nvPr/>
          </p:nvPicPr>
          <p:blipFill>
            <a:blip r:embed="rId7"/>
            <a:srcRect l="7351" t="0" r="7351" b="0"/>
            <a:stretch>
              <a:fillRect/>
            </a:stretch>
          </p:blipFill>
          <p:spPr>
            <a:xfrm flipH="false" flipV="false">
              <a:off x="0" y="0"/>
              <a:ext cx="4874721" cy="7620000"/>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DAGW--aP6Gg</dc:identifier>
  <dcterms:modified xsi:type="dcterms:W3CDTF">2011-08-01T06:04:30Z</dcterms:modified>
  <cp:revision>1</cp:revision>
  <dc:title>Your paragraph text</dc:title>
</cp:coreProperties>
</file>